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to Sans" charset="1" panose="020B0502040504020204"/>
      <p:regular r:id="rId10"/>
    </p:embeddedFont>
    <p:embeddedFont>
      <p:font typeface="Noto Sans Bold" charset="1" panose="020B0802040504020204"/>
      <p:regular r:id="rId11"/>
    </p:embeddedFont>
    <p:embeddedFont>
      <p:font typeface="Noto Sans Italics" charset="1" panose="020B0502040504090204"/>
      <p:regular r:id="rId12"/>
    </p:embeddedFont>
    <p:embeddedFont>
      <p:font typeface="Noto Sans Bold Italics" charset="1" panose="020B0802040504090204"/>
      <p:regular r:id="rId13"/>
    </p:embeddedFont>
    <p:embeddedFont>
      <p:font typeface="Open Sauce" charset="1" panose="00000500000000000000"/>
      <p:regular r:id="rId14"/>
    </p:embeddedFont>
    <p:embeddedFont>
      <p:font typeface="Open Sauce Bold" charset="1" panose="00000800000000000000"/>
      <p:regular r:id="rId15"/>
    </p:embeddedFont>
    <p:embeddedFont>
      <p:font typeface="Open Sauce Italics" charset="1" panose="00000500000000000000"/>
      <p:regular r:id="rId16"/>
    </p:embeddedFont>
    <p:embeddedFont>
      <p:font typeface="Open Sauce Bold Italics" charset="1" panose="000008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https://gobranding.com.vn/phan-khuc-thi-truong-nen-mong-cua-moi-chien-luoc-marketing/" TargetMode="External" Type="http://schemas.openxmlformats.org/officeDocument/2006/relationships/hyperlink"/><Relationship Id="rId3"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8EC"/>
        </a:solidFill>
      </p:bgPr>
    </p:bg>
    <p:spTree>
      <p:nvGrpSpPr>
        <p:cNvPr id="1" name=""/>
        <p:cNvGrpSpPr/>
        <p:nvPr/>
      </p:nvGrpSpPr>
      <p:grpSpPr>
        <a:xfrm>
          <a:off x="0" y="0"/>
          <a:ext cx="0" cy="0"/>
          <a:chOff x="0" y="0"/>
          <a:chExt cx="0" cy="0"/>
        </a:xfrm>
      </p:grpSpPr>
      <p:grpSp>
        <p:nvGrpSpPr>
          <p:cNvPr name="Group 2" id="2"/>
          <p:cNvGrpSpPr/>
          <p:nvPr/>
        </p:nvGrpSpPr>
        <p:grpSpPr>
          <a:xfrm rot="0">
            <a:off x="1091072" y="461573"/>
            <a:ext cx="16168228" cy="9363855"/>
            <a:chOff x="0" y="0"/>
            <a:chExt cx="4258299" cy="2466200"/>
          </a:xfrm>
        </p:grpSpPr>
        <p:sp>
          <p:nvSpPr>
            <p:cNvPr name="Freeform 3" id="3"/>
            <p:cNvSpPr/>
            <p:nvPr/>
          </p:nvSpPr>
          <p:spPr>
            <a:xfrm>
              <a:off x="0" y="0"/>
              <a:ext cx="4258299" cy="2466200"/>
            </a:xfrm>
            <a:custGeom>
              <a:avLst/>
              <a:gdLst/>
              <a:ahLst/>
              <a:cxnLst/>
              <a:rect r="r" b="b" t="t" l="l"/>
              <a:pathLst>
                <a:path h="2466200" w="4258299">
                  <a:moveTo>
                    <a:pt x="0" y="0"/>
                  </a:moveTo>
                  <a:lnTo>
                    <a:pt x="4258299" y="0"/>
                  </a:lnTo>
                  <a:lnTo>
                    <a:pt x="4258299" y="2466200"/>
                  </a:lnTo>
                  <a:lnTo>
                    <a:pt x="0" y="2466200"/>
                  </a:lnTo>
                  <a:close/>
                </a:path>
              </a:pathLst>
            </a:custGeom>
            <a:solidFill>
              <a:srgbClr val="FDF8EC"/>
            </a:solidFill>
            <a:ln w="19050">
              <a:solidFill>
                <a:srgbClr val="000000"/>
              </a:solidFill>
            </a:ln>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3249"/>
                </a:lnSpc>
              </a:pPr>
            </a:p>
          </p:txBody>
        </p:sp>
      </p:grpSp>
      <p:pic>
        <p:nvPicPr>
          <p:cNvPr name="Picture 5" id="5"/>
          <p:cNvPicPr>
            <a:picLocks noChangeAspect="true"/>
          </p:cNvPicPr>
          <p:nvPr/>
        </p:nvPicPr>
        <p:blipFill>
          <a:blip r:embed="rId2"/>
          <a:srcRect l="0" t="8143" r="0" b="8143"/>
          <a:stretch>
            <a:fillRect/>
          </a:stretch>
        </p:blipFill>
        <p:spPr>
          <a:xfrm flipH="false" flipV="false" rot="0">
            <a:off x="9739901" y="461573"/>
            <a:ext cx="7457027" cy="9363855"/>
          </a:xfrm>
          <a:prstGeom prst="rect">
            <a:avLst/>
          </a:prstGeom>
        </p:spPr>
      </p:pic>
      <p:pic>
        <p:nvPicPr>
          <p:cNvPr name="Picture 6" id="6"/>
          <p:cNvPicPr>
            <a:picLocks noChangeAspect="true"/>
          </p:cNvPicPr>
          <p:nvPr/>
        </p:nvPicPr>
        <p:blipFill>
          <a:blip r:embed="rId3"/>
          <a:srcRect l="1993" t="16661" r="0" b="14710"/>
          <a:stretch>
            <a:fillRect/>
          </a:stretch>
        </p:blipFill>
        <p:spPr>
          <a:xfrm flipH="false" flipV="false" rot="0">
            <a:off x="1294853" y="1019647"/>
            <a:ext cx="1290173" cy="602289"/>
          </a:xfrm>
          <a:prstGeom prst="rect">
            <a:avLst/>
          </a:prstGeom>
        </p:spPr>
      </p:pic>
      <p:sp>
        <p:nvSpPr>
          <p:cNvPr name="TextBox 7" id="7"/>
          <p:cNvSpPr txBox="true"/>
          <p:nvPr/>
        </p:nvSpPr>
        <p:spPr>
          <a:xfrm rot="0">
            <a:off x="2585026" y="1092191"/>
            <a:ext cx="4428535" cy="457200"/>
          </a:xfrm>
          <a:prstGeom prst="rect">
            <a:avLst/>
          </a:prstGeom>
        </p:spPr>
        <p:txBody>
          <a:bodyPr anchor="t" rtlCol="false" tIns="0" lIns="0" bIns="0" rIns="0">
            <a:spAutoFit/>
          </a:bodyPr>
          <a:lstStyle/>
          <a:p>
            <a:pPr marL="0" indent="0" lvl="0">
              <a:lnSpc>
                <a:spcPts val="3602"/>
              </a:lnSpc>
              <a:spcBef>
                <a:spcPct val="0"/>
              </a:spcBef>
            </a:pPr>
            <a:r>
              <a:rPr lang="en-US" sz="3001">
                <a:solidFill>
                  <a:srgbClr val="191919"/>
                </a:solidFill>
                <a:latin typeface="Open Sauce Bold"/>
              </a:rPr>
              <a:t>RAD TEAM</a:t>
            </a:r>
          </a:p>
        </p:txBody>
      </p:sp>
      <p:sp>
        <p:nvSpPr>
          <p:cNvPr name="TextBox 8" id="8"/>
          <p:cNvSpPr txBox="true"/>
          <p:nvPr/>
        </p:nvSpPr>
        <p:spPr>
          <a:xfrm rot="0">
            <a:off x="1377808" y="1988972"/>
            <a:ext cx="8362093" cy="4588862"/>
          </a:xfrm>
          <a:prstGeom prst="rect">
            <a:avLst/>
          </a:prstGeom>
        </p:spPr>
        <p:txBody>
          <a:bodyPr anchor="t" rtlCol="false" tIns="0" lIns="0" bIns="0" rIns="0">
            <a:spAutoFit/>
          </a:bodyPr>
          <a:lstStyle/>
          <a:p>
            <a:pPr>
              <a:lnSpc>
                <a:spcPts val="12279"/>
              </a:lnSpc>
            </a:pPr>
            <a:r>
              <a:rPr lang="en-US" sz="8468" spc="-254">
                <a:solidFill>
                  <a:srgbClr val="191919"/>
                </a:solidFill>
                <a:latin typeface="Open Sauce"/>
              </a:rPr>
              <a:t>VẼ CHÂN DUNG KHÁCH HÀNG PERSONA</a:t>
            </a:r>
          </a:p>
        </p:txBody>
      </p:sp>
      <p:sp>
        <p:nvSpPr>
          <p:cNvPr name="TextBox 9" id="9"/>
          <p:cNvSpPr txBox="true"/>
          <p:nvPr/>
        </p:nvSpPr>
        <p:spPr>
          <a:xfrm rot="0">
            <a:off x="1440180" y="8129832"/>
            <a:ext cx="6916613" cy="504825"/>
          </a:xfrm>
          <a:prstGeom prst="rect">
            <a:avLst/>
          </a:prstGeom>
        </p:spPr>
        <p:txBody>
          <a:bodyPr anchor="t" rtlCol="false" tIns="0" lIns="0" bIns="0" rIns="0">
            <a:spAutoFit/>
          </a:bodyPr>
          <a:lstStyle/>
          <a:p>
            <a:pPr>
              <a:lnSpc>
                <a:spcPts val="4199"/>
              </a:lnSpc>
            </a:pPr>
            <a:r>
              <a:rPr lang="en-US" sz="2999">
                <a:solidFill>
                  <a:srgbClr val="F05335"/>
                </a:solidFill>
                <a:latin typeface="Open Sauce Bold"/>
              </a:rPr>
              <a:t>Presented by: ĐẶNG DUY LONG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8EC"/>
        </a:solidFill>
      </p:bgPr>
    </p:bg>
    <p:spTree>
      <p:nvGrpSpPr>
        <p:cNvPr id="1" name=""/>
        <p:cNvGrpSpPr/>
        <p:nvPr/>
      </p:nvGrpSpPr>
      <p:grpSpPr>
        <a:xfrm>
          <a:off x="0" y="0"/>
          <a:ext cx="0" cy="0"/>
          <a:chOff x="0" y="0"/>
          <a:chExt cx="0" cy="0"/>
        </a:xfrm>
      </p:grpSpPr>
      <p:grpSp>
        <p:nvGrpSpPr>
          <p:cNvPr name="Group 2" id="2"/>
          <p:cNvGrpSpPr/>
          <p:nvPr/>
        </p:nvGrpSpPr>
        <p:grpSpPr>
          <a:xfrm rot="0">
            <a:off x="439562" y="461573"/>
            <a:ext cx="17408877" cy="9363855"/>
            <a:chOff x="0" y="0"/>
            <a:chExt cx="4585054" cy="2466200"/>
          </a:xfrm>
        </p:grpSpPr>
        <p:sp>
          <p:nvSpPr>
            <p:cNvPr name="Freeform 3" id="3"/>
            <p:cNvSpPr/>
            <p:nvPr/>
          </p:nvSpPr>
          <p:spPr>
            <a:xfrm>
              <a:off x="0" y="0"/>
              <a:ext cx="4585054" cy="2466200"/>
            </a:xfrm>
            <a:custGeom>
              <a:avLst/>
              <a:gdLst/>
              <a:ahLst/>
              <a:cxnLst/>
              <a:rect r="r" b="b" t="t" l="l"/>
              <a:pathLst>
                <a:path h="2466200" w="4585054">
                  <a:moveTo>
                    <a:pt x="0" y="0"/>
                  </a:moveTo>
                  <a:lnTo>
                    <a:pt x="4585054" y="0"/>
                  </a:lnTo>
                  <a:lnTo>
                    <a:pt x="4585054" y="2466200"/>
                  </a:lnTo>
                  <a:lnTo>
                    <a:pt x="0" y="2466200"/>
                  </a:lnTo>
                  <a:close/>
                </a:path>
              </a:pathLst>
            </a:custGeom>
            <a:solidFill>
              <a:srgbClr val="FDF8EC"/>
            </a:solidFill>
            <a:ln w="19050">
              <a:solidFill>
                <a:srgbClr val="000000"/>
              </a:solidFill>
            </a:ln>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3249"/>
                </a:lnSpc>
              </a:pPr>
            </a:p>
          </p:txBody>
        </p:sp>
      </p:grpSp>
      <p:pic>
        <p:nvPicPr>
          <p:cNvPr name="Picture 5" id="5"/>
          <p:cNvPicPr>
            <a:picLocks noChangeAspect="true"/>
          </p:cNvPicPr>
          <p:nvPr/>
        </p:nvPicPr>
        <p:blipFill>
          <a:blip r:embed="rId2"/>
          <a:srcRect l="20752" t="0" r="20602" b="0"/>
          <a:stretch>
            <a:fillRect/>
          </a:stretch>
        </p:blipFill>
        <p:spPr>
          <a:xfrm flipH="false" flipV="false" rot="0">
            <a:off x="10723272" y="2103120"/>
            <a:ext cx="5723916" cy="5323785"/>
          </a:xfrm>
          <a:prstGeom prst="rect">
            <a:avLst/>
          </a:prstGeom>
        </p:spPr>
      </p:pic>
      <p:grpSp>
        <p:nvGrpSpPr>
          <p:cNvPr name="Group 6" id="6"/>
          <p:cNvGrpSpPr/>
          <p:nvPr/>
        </p:nvGrpSpPr>
        <p:grpSpPr>
          <a:xfrm rot="0">
            <a:off x="886482" y="2103120"/>
            <a:ext cx="9368466" cy="5323785"/>
            <a:chOff x="0" y="0"/>
            <a:chExt cx="2467415" cy="1402149"/>
          </a:xfrm>
        </p:grpSpPr>
        <p:sp>
          <p:nvSpPr>
            <p:cNvPr name="Freeform 7" id="7"/>
            <p:cNvSpPr/>
            <p:nvPr/>
          </p:nvSpPr>
          <p:spPr>
            <a:xfrm>
              <a:off x="0" y="0"/>
              <a:ext cx="2467415" cy="1402149"/>
            </a:xfrm>
            <a:custGeom>
              <a:avLst/>
              <a:gdLst/>
              <a:ahLst/>
              <a:cxnLst/>
              <a:rect r="r" b="b" t="t" l="l"/>
              <a:pathLst>
                <a:path h="1402149" w="2467415">
                  <a:moveTo>
                    <a:pt x="0" y="0"/>
                  </a:moveTo>
                  <a:lnTo>
                    <a:pt x="2467415" y="0"/>
                  </a:lnTo>
                  <a:lnTo>
                    <a:pt x="2467415" y="1402149"/>
                  </a:lnTo>
                  <a:lnTo>
                    <a:pt x="0" y="1402149"/>
                  </a:lnTo>
                  <a:close/>
                </a:path>
              </a:pathLst>
            </a:custGeom>
            <a:solidFill>
              <a:srgbClr val="FDF8EC"/>
            </a:solidFill>
            <a:ln w="19050">
              <a:solidFill>
                <a:srgbClr val="000000"/>
              </a:solidFill>
            </a:ln>
          </p:spPr>
        </p:sp>
        <p:sp>
          <p:nvSpPr>
            <p:cNvPr name="TextBox 8" id="8"/>
            <p:cNvSpPr txBox="true"/>
            <p:nvPr/>
          </p:nvSpPr>
          <p:spPr>
            <a:xfrm>
              <a:off x="0" y="-76200"/>
              <a:ext cx="812800" cy="889000"/>
            </a:xfrm>
            <a:prstGeom prst="rect">
              <a:avLst/>
            </a:prstGeom>
          </p:spPr>
          <p:txBody>
            <a:bodyPr anchor="ctr" rtlCol="false" tIns="254000" lIns="254000" bIns="254000" rIns="254000"/>
            <a:lstStyle/>
            <a:p>
              <a:pPr>
                <a:lnSpc>
                  <a:spcPts val="4349"/>
                </a:lnSpc>
              </a:pPr>
            </a:p>
          </p:txBody>
        </p:sp>
      </p:grpSp>
      <p:sp>
        <p:nvSpPr>
          <p:cNvPr name="TextBox 9" id="9"/>
          <p:cNvSpPr txBox="true"/>
          <p:nvPr/>
        </p:nvSpPr>
        <p:spPr>
          <a:xfrm rot="0">
            <a:off x="1028700" y="2956052"/>
            <a:ext cx="9511692" cy="4400550"/>
          </a:xfrm>
          <a:prstGeom prst="rect">
            <a:avLst/>
          </a:prstGeom>
        </p:spPr>
        <p:txBody>
          <a:bodyPr anchor="t" rtlCol="false" tIns="0" lIns="0" bIns="0" rIns="0">
            <a:spAutoFit/>
          </a:bodyPr>
          <a:lstStyle/>
          <a:p>
            <a:pPr>
              <a:lnSpc>
                <a:spcPts val="4350"/>
              </a:lnSpc>
            </a:pPr>
            <a:r>
              <a:rPr lang="en-US" sz="3000">
                <a:solidFill>
                  <a:srgbClr val="000000"/>
                </a:solidFill>
                <a:latin typeface="Open Sauce"/>
              </a:rPr>
              <a:t>Đây cũng là một phần của nhân khẩu học nhưng cần mở rộng phân tích hơn để tiếp cận đúng đối tượng. Cơ bản có thể xác định dựa trên những hướng sau:</a:t>
            </a:r>
          </a:p>
          <a:p>
            <a:pPr marL="647700" indent="-323850" lvl="1">
              <a:lnSpc>
                <a:spcPts val="4350"/>
              </a:lnSpc>
              <a:buFont typeface="Arial"/>
              <a:buChar char="•"/>
            </a:pPr>
            <a:r>
              <a:rPr lang="en-US" sz="3000">
                <a:solidFill>
                  <a:srgbClr val="000000"/>
                </a:solidFill>
                <a:latin typeface="Open Sauce"/>
              </a:rPr>
              <a:t>Đâu là nơi họ thường tụ tập</a:t>
            </a:r>
          </a:p>
          <a:p>
            <a:pPr marL="647700" indent="-323850" lvl="1">
              <a:lnSpc>
                <a:spcPts val="4350"/>
              </a:lnSpc>
              <a:buFont typeface="Arial"/>
              <a:buChar char="•"/>
            </a:pPr>
            <a:r>
              <a:rPr lang="en-US" sz="3000">
                <a:solidFill>
                  <a:srgbClr val="000000"/>
                </a:solidFill>
                <a:latin typeface="Open Sauce"/>
              </a:rPr>
              <a:t>Họ thường xuyên và sẵn sàng tiếp nhận những nội</a:t>
            </a:r>
            <a:r>
              <a:rPr lang="en-US" sz="3000">
                <a:solidFill>
                  <a:srgbClr val="000000"/>
                </a:solidFill>
                <a:latin typeface="Open Sauce"/>
              </a:rPr>
              <a:t> d</a:t>
            </a:r>
            <a:r>
              <a:rPr lang="en-US" sz="3000">
                <a:solidFill>
                  <a:srgbClr val="000000"/>
                </a:solidFill>
                <a:latin typeface="Open Sauce"/>
              </a:rPr>
              <a:t>u</a:t>
            </a:r>
            <a:r>
              <a:rPr lang="en-US" sz="3000">
                <a:solidFill>
                  <a:srgbClr val="000000"/>
                </a:solidFill>
                <a:latin typeface="Open Sauce"/>
              </a:rPr>
              <a:t>n</a:t>
            </a:r>
            <a:r>
              <a:rPr lang="en-US" sz="3000">
                <a:solidFill>
                  <a:srgbClr val="000000"/>
                </a:solidFill>
                <a:latin typeface="Open Sauce"/>
              </a:rPr>
              <a:t>g</a:t>
            </a:r>
            <a:r>
              <a:rPr lang="en-US" sz="3000">
                <a:solidFill>
                  <a:srgbClr val="000000"/>
                </a:solidFill>
                <a:latin typeface="Open Sauce"/>
              </a:rPr>
              <a:t> </a:t>
            </a:r>
            <a:r>
              <a:rPr lang="en-US" sz="3000">
                <a:solidFill>
                  <a:srgbClr val="000000"/>
                </a:solidFill>
                <a:latin typeface="Open Sauce"/>
              </a:rPr>
              <a:t>gì</a:t>
            </a:r>
            <a:r>
              <a:rPr lang="en-US" sz="3000">
                <a:solidFill>
                  <a:srgbClr val="000000"/>
                </a:solidFill>
                <a:latin typeface="Open Sauce"/>
              </a:rPr>
              <a:t> tr</a:t>
            </a:r>
            <a:r>
              <a:rPr lang="en-US" sz="3000">
                <a:solidFill>
                  <a:srgbClr val="000000"/>
                </a:solidFill>
                <a:latin typeface="Open Sauce"/>
              </a:rPr>
              <a:t>ên Facebook</a:t>
            </a:r>
          </a:p>
          <a:p>
            <a:pPr algn="l" marL="647700" indent="-323850" lvl="1">
              <a:lnSpc>
                <a:spcPts val="4350"/>
              </a:lnSpc>
              <a:buFont typeface="Arial"/>
              <a:buChar char="•"/>
            </a:pPr>
            <a:r>
              <a:rPr lang="en-US" sz="3000">
                <a:solidFill>
                  <a:srgbClr val="000000"/>
                </a:solidFill>
                <a:latin typeface="Open Sauce"/>
              </a:rPr>
              <a:t>Lối sống và quan điểm</a:t>
            </a:r>
          </a:p>
        </p:txBody>
      </p:sp>
      <p:sp>
        <p:nvSpPr>
          <p:cNvPr name="TextBox 10" id="10"/>
          <p:cNvSpPr txBox="true"/>
          <p:nvPr/>
        </p:nvSpPr>
        <p:spPr>
          <a:xfrm rot="0">
            <a:off x="1028700" y="2026920"/>
            <a:ext cx="11840514" cy="679451"/>
          </a:xfrm>
          <a:prstGeom prst="rect">
            <a:avLst/>
          </a:prstGeom>
        </p:spPr>
        <p:txBody>
          <a:bodyPr anchor="t" rtlCol="false" tIns="0" lIns="0" bIns="0" rIns="0">
            <a:spAutoFit/>
          </a:bodyPr>
          <a:lstStyle/>
          <a:p>
            <a:pPr algn="l">
              <a:lnSpc>
                <a:spcPts val="5599"/>
              </a:lnSpc>
            </a:pPr>
            <a:r>
              <a:rPr lang="en-US" sz="3999">
                <a:solidFill>
                  <a:srgbClr val="000000"/>
                </a:solidFill>
                <a:latin typeface="Noto Sans Bold Italics"/>
              </a:rPr>
              <a:t>3. Dựa trên hành vi và sở thích</a:t>
            </a:r>
          </a:p>
        </p:txBody>
      </p:sp>
    </p:spTree>
  </p:cSld>
  <p:clrMapOvr>
    <a:masterClrMapping/>
  </p:clrMapOvr>
  <p:transition>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8EC"/>
        </a:solidFill>
      </p:bgPr>
    </p:bg>
    <p:spTree>
      <p:nvGrpSpPr>
        <p:cNvPr id="1" name=""/>
        <p:cNvGrpSpPr/>
        <p:nvPr/>
      </p:nvGrpSpPr>
      <p:grpSpPr>
        <a:xfrm>
          <a:off x="0" y="0"/>
          <a:ext cx="0" cy="0"/>
          <a:chOff x="0" y="0"/>
          <a:chExt cx="0" cy="0"/>
        </a:xfrm>
      </p:grpSpPr>
      <p:grpSp>
        <p:nvGrpSpPr>
          <p:cNvPr name="Group 2" id="2"/>
          <p:cNvGrpSpPr/>
          <p:nvPr/>
        </p:nvGrpSpPr>
        <p:grpSpPr>
          <a:xfrm rot="0">
            <a:off x="439562" y="461573"/>
            <a:ext cx="17408877" cy="9363855"/>
            <a:chOff x="0" y="0"/>
            <a:chExt cx="4585054" cy="2466200"/>
          </a:xfrm>
        </p:grpSpPr>
        <p:sp>
          <p:nvSpPr>
            <p:cNvPr name="Freeform 3" id="3"/>
            <p:cNvSpPr/>
            <p:nvPr/>
          </p:nvSpPr>
          <p:spPr>
            <a:xfrm>
              <a:off x="0" y="0"/>
              <a:ext cx="4585054" cy="2466200"/>
            </a:xfrm>
            <a:custGeom>
              <a:avLst/>
              <a:gdLst/>
              <a:ahLst/>
              <a:cxnLst/>
              <a:rect r="r" b="b" t="t" l="l"/>
              <a:pathLst>
                <a:path h="2466200" w="4585054">
                  <a:moveTo>
                    <a:pt x="0" y="0"/>
                  </a:moveTo>
                  <a:lnTo>
                    <a:pt x="4585054" y="0"/>
                  </a:lnTo>
                  <a:lnTo>
                    <a:pt x="4585054" y="2466200"/>
                  </a:lnTo>
                  <a:lnTo>
                    <a:pt x="0" y="2466200"/>
                  </a:lnTo>
                  <a:close/>
                </a:path>
              </a:pathLst>
            </a:custGeom>
            <a:solidFill>
              <a:srgbClr val="FDF8EC"/>
            </a:solidFill>
            <a:ln w="19050">
              <a:solidFill>
                <a:srgbClr val="000000"/>
              </a:solidFill>
            </a:ln>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3249"/>
                </a:lnSpc>
              </a:pPr>
            </a:p>
          </p:txBody>
        </p:sp>
      </p:grpSp>
      <p:grpSp>
        <p:nvGrpSpPr>
          <p:cNvPr name="Group 5" id="5"/>
          <p:cNvGrpSpPr/>
          <p:nvPr/>
        </p:nvGrpSpPr>
        <p:grpSpPr>
          <a:xfrm rot="0">
            <a:off x="781503" y="1207966"/>
            <a:ext cx="9961039" cy="7861229"/>
            <a:chOff x="0" y="0"/>
            <a:chExt cx="2623484" cy="2070447"/>
          </a:xfrm>
        </p:grpSpPr>
        <p:sp>
          <p:nvSpPr>
            <p:cNvPr name="Freeform 6" id="6"/>
            <p:cNvSpPr/>
            <p:nvPr/>
          </p:nvSpPr>
          <p:spPr>
            <a:xfrm>
              <a:off x="0" y="0"/>
              <a:ext cx="2623484" cy="2070447"/>
            </a:xfrm>
            <a:custGeom>
              <a:avLst/>
              <a:gdLst/>
              <a:ahLst/>
              <a:cxnLst/>
              <a:rect r="r" b="b" t="t" l="l"/>
              <a:pathLst>
                <a:path h="2070447" w="2623484">
                  <a:moveTo>
                    <a:pt x="0" y="0"/>
                  </a:moveTo>
                  <a:lnTo>
                    <a:pt x="2623484" y="0"/>
                  </a:lnTo>
                  <a:lnTo>
                    <a:pt x="2623484" y="2070447"/>
                  </a:lnTo>
                  <a:lnTo>
                    <a:pt x="0" y="2070447"/>
                  </a:lnTo>
                  <a:close/>
                </a:path>
              </a:pathLst>
            </a:custGeom>
            <a:solidFill>
              <a:srgbClr val="FDF8EC"/>
            </a:solidFill>
            <a:ln w="19050">
              <a:solidFill>
                <a:srgbClr val="000000"/>
              </a:solidFill>
            </a:ln>
          </p:spPr>
        </p:sp>
        <p:sp>
          <p:nvSpPr>
            <p:cNvPr name="TextBox 7" id="7"/>
            <p:cNvSpPr txBox="true"/>
            <p:nvPr/>
          </p:nvSpPr>
          <p:spPr>
            <a:xfrm>
              <a:off x="0" y="-76200"/>
              <a:ext cx="812800" cy="889000"/>
            </a:xfrm>
            <a:prstGeom prst="rect">
              <a:avLst/>
            </a:prstGeom>
          </p:spPr>
          <p:txBody>
            <a:bodyPr anchor="ctr" rtlCol="false" tIns="254000" lIns="254000" bIns="254000" rIns="254000"/>
            <a:lstStyle/>
            <a:p>
              <a:pPr>
                <a:lnSpc>
                  <a:spcPts val="4349"/>
                </a:lnSpc>
              </a:pPr>
            </a:p>
          </p:txBody>
        </p:sp>
      </p:grpSp>
      <p:sp>
        <p:nvSpPr>
          <p:cNvPr name="TextBox 8" id="8"/>
          <p:cNvSpPr txBox="true"/>
          <p:nvPr/>
        </p:nvSpPr>
        <p:spPr>
          <a:xfrm rot="0">
            <a:off x="1028700" y="2467474"/>
            <a:ext cx="9348130" cy="6496050"/>
          </a:xfrm>
          <a:prstGeom prst="rect">
            <a:avLst/>
          </a:prstGeom>
        </p:spPr>
        <p:txBody>
          <a:bodyPr anchor="t" rtlCol="false" tIns="0" lIns="0" bIns="0" rIns="0">
            <a:spAutoFit/>
          </a:bodyPr>
          <a:lstStyle/>
          <a:p>
            <a:pPr marL="647697" indent="-323848" lvl="1">
              <a:lnSpc>
                <a:spcPts val="4349"/>
              </a:lnSpc>
              <a:buFont typeface="Arial"/>
              <a:buChar char="•"/>
            </a:pPr>
            <a:r>
              <a:rPr lang="en-US" sz="2999">
                <a:solidFill>
                  <a:srgbClr val="000000"/>
                </a:solidFill>
                <a:latin typeface="Open Sauce"/>
              </a:rPr>
              <a:t>Qu</a:t>
            </a:r>
            <a:r>
              <a:rPr lang="en-US" sz="2999">
                <a:solidFill>
                  <a:srgbClr val="000000"/>
                </a:solidFill>
                <a:latin typeface="Open Sauce"/>
              </a:rPr>
              <a:t>y mô: Tệp khách hàng của bạn sinh sống ở những vùng nào? Bao nhiêu người ở đó hứng thú và sẵn sàng chi trả cho sản phẩm của bạn?</a:t>
            </a:r>
          </a:p>
          <a:p>
            <a:pPr marL="647697" indent="-323848" lvl="1">
              <a:lnSpc>
                <a:spcPts val="4349"/>
              </a:lnSpc>
              <a:buFont typeface="Arial"/>
              <a:buChar char="•"/>
            </a:pPr>
            <a:r>
              <a:rPr lang="en-US" sz="2999">
                <a:solidFill>
                  <a:srgbClr val="000000"/>
                </a:solidFill>
                <a:latin typeface="Open Sauce"/>
              </a:rPr>
              <a:t>Đối thủ cạnh tranh/sản phẩm thay thế: Vị trí và đối tượng bạn đang nhắm đến có xuất hiện đối thủ cạnh tranh không? Nguồn lực của họ thế nào?  </a:t>
            </a:r>
          </a:p>
          <a:p>
            <a:pPr marL="647697" indent="-323848" lvl="1">
              <a:lnSpc>
                <a:spcPts val="4349"/>
              </a:lnSpc>
              <a:buFont typeface="Arial"/>
              <a:buChar char="•"/>
            </a:pPr>
            <a:r>
              <a:rPr lang="en-US" sz="2999">
                <a:solidFill>
                  <a:srgbClr val="000000"/>
                </a:solidFill>
                <a:latin typeface="Open Sauce"/>
              </a:rPr>
              <a:t>Phân khúc thị trường: Xác định dựa trên các yếu tố </a:t>
            </a:r>
          </a:p>
          <a:p>
            <a:pPr>
              <a:lnSpc>
                <a:spcPts val="4349"/>
              </a:lnSpc>
            </a:pPr>
            <a:r>
              <a:rPr lang="en-US" sz="2999">
                <a:solidFill>
                  <a:srgbClr val="000000"/>
                </a:solidFill>
                <a:latin typeface="Open Sauce"/>
              </a:rPr>
              <a:t>      - </a:t>
            </a:r>
            <a:r>
              <a:rPr lang="en-US" sz="2999">
                <a:solidFill>
                  <a:srgbClr val="000000"/>
                </a:solidFill>
                <a:latin typeface="Open Sauce"/>
              </a:rPr>
              <a:t>Mức độ khả thi  </a:t>
            </a:r>
          </a:p>
          <a:p>
            <a:pPr>
              <a:lnSpc>
                <a:spcPts val="4349"/>
              </a:lnSpc>
            </a:pPr>
            <a:r>
              <a:rPr lang="en-US" sz="2999">
                <a:solidFill>
                  <a:srgbClr val="000000"/>
                </a:solidFill>
                <a:latin typeface="Open Sauce"/>
              </a:rPr>
              <a:t>      - </a:t>
            </a:r>
            <a:r>
              <a:rPr lang="en-US" sz="2999">
                <a:solidFill>
                  <a:srgbClr val="000000"/>
                </a:solidFill>
                <a:latin typeface="Open Sauce"/>
              </a:rPr>
              <a:t>Có thể tiếp cận được không</a:t>
            </a:r>
          </a:p>
          <a:p>
            <a:pPr algn="l">
              <a:lnSpc>
                <a:spcPts val="4349"/>
              </a:lnSpc>
            </a:pPr>
            <a:r>
              <a:rPr lang="en-US" sz="2999">
                <a:solidFill>
                  <a:srgbClr val="000000"/>
                </a:solidFill>
                <a:latin typeface="Open Sauce"/>
              </a:rPr>
              <a:t>      - </a:t>
            </a:r>
            <a:r>
              <a:rPr lang="en-US" sz="2999">
                <a:solidFill>
                  <a:srgbClr val="000000"/>
                </a:solidFill>
                <a:latin typeface="Open Sauce"/>
              </a:rPr>
              <a:t>Có khả năng sinh lợi nhuận không? </a:t>
            </a:r>
          </a:p>
        </p:txBody>
      </p:sp>
      <p:pic>
        <p:nvPicPr>
          <p:cNvPr name="Picture 9" id="9"/>
          <p:cNvPicPr>
            <a:picLocks noChangeAspect="true"/>
          </p:cNvPicPr>
          <p:nvPr/>
        </p:nvPicPr>
        <p:blipFill>
          <a:blip r:embed="rId2"/>
          <a:srcRect l="0" t="0" r="0" b="0"/>
          <a:stretch>
            <a:fillRect/>
          </a:stretch>
        </p:blipFill>
        <p:spPr>
          <a:xfrm flipH="false" flipV="false" rot="0">
            <a:off x="11166375" y="1207966"/>
            <a:ext cx="5903301" cy="3935534"/>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11166375" y="5143500"/>
            <a:ext cx="5903301" cy="3925695"/>
          </a:xfrm>
          <a:prstGeom prst="rect">
            <a:avLst/>
          </a:prstGeom>
        </p:spPr>
      </p:pic>
      <p:sp>
        <p:nvSpPr>
          <p:cNvPr name="TextBox 11" id="11"/>
          <p:cNvSpPr txBox="true"/>
          <p:nvPr/>
        </p:nvSpPr>
        <p:spPr>
          <a:xfrm rot="0">
            <a:off x="1028700" y="1473261"/>
            <a:ext cx="11840514" cy="679451"/>
          </a:xfrm>
          <a:prstGeom prst="rect">
            <a:avLst/>
          </a:prstGeom>
        </p:spPr>
        <p:txBody>
          <a:bodyPr anchor="t" rtlCol="false" tIns="0" lIns="0" bIns="0" rIns="0">
            <a:spAutoFit/>
          </a:bodyPr>
          <a:lstStyle/>
          <a:p>
            <a:pPr algn="l">
              <a:lnSpc>
                <a:spcPts val="5599"/>
              </a:lnSpc>
            </a:pPr>
            <a:r>
              <a:rPr lang="en-US" sz="3999">
                <a:solidFill>
                  <a:srgbClr val="000000"/>
                </a:solidFill>
                <a:latin typeface="Noto Sans Bold Italics"/>
              </a:rPr>
              <a:t>4. Dựa trên thị trường mục tiêu</a:t>
            </a:r>
          </a:p>
        </p:txBody>
      </p:sp>
    </p:spTree>
  </p:cSld>
  <p:clrMapOvr>
    <a:masterClrMapping/>
  </p:clrMapOvr>
  <p:transition>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8EC"/>
        </a:solidFill>
      </p:bgPr>
    </p:bg>
    <p:spTree>
      <p:nvGrpSpPr>
        <p:cNvPr id="1" name=""/>
        <p:cNvGrpSpPr/>
        <p:nvPr/>
      </p:nvGrpSpPr>
      <p:grpSpPr>
        <a:xfrm>
          <a:off x="0" y="0"/>
          <a:ext cx="0" cy="0"/>
          <a:chOff x="0" y="0"/>
          <a:chExt cx="0" cy="0"/>
        </a:xfrm>
      </p:grpSpPr>
      <p:grpSp>
        <p:nvGrpSpPr>
          <p:cNvPr name="Group 2" id="2"/>
          <p:cNvGrpSpPr/>
          <p:nvPr/>
        </p:nvGrpSpPr>
        <p:grpSpPr>
          <a:xfrm rot="0">
            <a:off x="439562" y="461573"/>
            <a:ext cx="17408877" cy="9363855"/>
            <a:chOff x="0" y="0"/>
            <a:chExt cx="4585054" cy="2466200"/>
          </a:xfrm>
        </p:grpSpPr>
        <p:sp>
          <p:nvSpPr>
            <p:cNvPr name="Freeform 3" id="3"/>
            <p:cNvSpPr/>
            <p:nvPr/>
          </p:nvSpPr>
          <p:spPr>
            <a:xfrm>
              <a:off x="0" y="0"/>
              <a:ext cx="4585054" cy="2466200"/>
            </a:xfrm>
            <a:custGeom>
              <a:avLst/>
              <a:gdLst/>
              <a:ahLst/>
              <a:cxnLst/>
              <a:rect r="r" b="b" t="t" l="l"/>
              <a:pathLst>
                <a:path h="2466200" w="4585054">
                  <a:moveTo>
                    <a:pt x="0" y="0"/>
                  </a:moveTo>
                  <a:lnTo>
                    <a:pt x="4585054" y="0"/>
                  </a:lnTo>
                  <a:lnTo>
                    <a:pt x="4585054" y="2466200"/>
                  </a:lnTo>
                  <a:lnTo>
                    <a:pt x="0" y="2466200"/>
                  </a:lnTo>
                  <a:close/>
                </a:path>
              </a:pathLst>
            </a:custGeom>
            <a:solidFill>
              <a:srgbClr val="FDF8EC"/>
            </a:solidFill>
            <a:ln w="19050">
              <a:solidFill>
                <a:srgbClr val="000000"/>
              </a:solidFill>
            </a:ln>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3249"/>
                </a:lnSpc>
              </a:pPr>
            </a:p>
          </p:txBody>
        </p:sp>
      </p:grpSp>
      <p:grpSp>
        <p:nvGrpSpPr>
          <p:cNvPr name="Group 5" id="5"/>
          <p:cNvGrpSpPr/>
          <p:nvPr/>
        </p:nvGrpSpPr>
        <p:grpSpPr>
          <a:xfrm rot="0">
            <a:off x="7247032" y="4747170"/>
            <a:ext cx="10296248" cy="4677050"/>
            <a:chOff x="0" y="0"/>
            <a:chExt cx="2711769" cy="1231816"/>
          </a:xfrm>
        </p:grpSpPr>
        <p:sp>
          <p:nvSpPr>
            <p:cNvPr name="Freeform 6" id="6"/>
            <p:cNvSpPr/>
            <p:nvPr/>
          </p:nvSpPr>
          <p:spPr>
            <a:xfrm>
              <a:off x="0" y="0"/>
              <a:ext cx="2711769" cy="1231816"/>
            </a:xfrm>
            <a:custGeom>
              <a:avLst/>
              <a:gdLst/>
              <a:ahLst/>
              <a:cxnLst/>
              <a:rect r="r" b="b" t="t" l="l"/>
              <a:pathLst>
                <a:path h="1231816" w="2711769">
                  <a:moveTo>
                    <a:pt x="0" y="0"/>
                  </a:moveTo>
                  <a:lnTo>
                    <a:pt x="2711769" y="0"/>
                  </a:lnTo>
                  <a:lnTo>
                    <a:pt x="2711769" y="1231816"/>
                  </a:lnTo>
                  <a:lnTo>
                    <a:pt x="0" y="1231816"/>
                  </a:lnTo>
                  <a:close/>
                </a:path>
              </a:pathLst>
            </a:custGeom>
            <a:solidFill>
              <a:srgbClr val="FDF8EC"/>
            </a:solidFill>
            <a:ln w="19050">
              <a:solidFill>
                <a:srgbClr val="000000"/>
              </a:solidFill>
            </a:ln>
          </p:spPr>
        </p:sp>
        <p:sp>
          <p:nvSpPr>
            <p:cNvPr name="TextBox 7" id="7"/>
            <p:cNvSpPr txBox="true"/>
            <p:nvPr/>
          </p:nvSpPr>
          <p:spPr>
            <a:xfrm>
              <a:off x="0" y="-76200"/>
              <a:ext cx="812800" cy="889000"/>
            </a:xfrm>
            <a:prstGeom prst="rect">
              <a:avLst/>
            </a:prstGeom>
          </p:spPr>
          <p:txBody>
            <a:bodyPr anchor="ctr" rtlCol="false" tIns="254000" lIns="254000" bIns="254000" rIns="254000"/>
            <a:lstStyle/>
            <a:p>
              <a:pPr>
                <a:lnSpc>
                  <a:spcPts val="4349"/>
                </a:lnSpc>
              </a:pPr>
            </a:p>
          </p:txBody>
        </p:sp>
      </p:grpSp>
      <p:grpSp>
        <p:nvGrpSpPr>
          <p:cNvPr name="Group 8" id="8"/>
          <p:cNvGrpSpPr/>
          <p:nvPr/>
        </p:nvGrpSpPr>
        <p:grpSpPr>
          <a:xfrm rot="0">
            <a:off x="795106" y="767483"/>
            <a:ext cx="9961039" cy="3574174"/>
            <a:chOff x="0" y="0"/>
            <a:chExt cx="2623484" cy="941346"/>
          </a:xfrm>
        </p:grpSpPr>
        <p:sp>
          <p:nvSpPr>
            <p:cNvPr name="Freeform 9" id="9"/>
            <p:cNvSpPr/>
            <p:nvPr/>
          </p:nvSpPr>
          <p:spPr>
            <a:xfrm>
              <a:off x="0" y="0"/>
              <a:ext cx="2623484" cy="941346"/>
            </a:xfrm>
            <a:custGeom>
              <a:avLst/>
              <a:gdLst/>
              <a:ahLst/>
              <a:cxnLst/>
              <a:rect r="r" b="b" t="t" l="l"/>
              <a:pathLst>
                <a:path h="941346" w="2623484">
                  <a:moveTo>
                    <a:pt x="0" y="0"/>
                  </a:moveTo>
                  <a:lnTo>
                    <a:pt x="2623484" y="0"/>
                  </a:lnTo>
                  <a:lnTo>
                    <a:pt x="2623484" y="941346"/>
                  </a:lnTo>
                  <a:lnTo>
                    <a:pt x="0" y="941346"/>
                  </a:lnTo>
                  <a:close/>
                </a:path>
              </a:pathLst>
            </a:custGeom>
            <a:solidFill>
              <a:srgbClr val="FDF8EC"/>
            </a:solidFill>
            <a:ln w="19050">
              <a:solidFill>
                <a:srgbClr val="000000"/>
              </a:solidFill>
            </a:ln>
          </p:spPr>
        </p:sp>
        <p:sp>
          <p:nvSpPr>
            <p:cNvPr name="TextBox 10" id="10"/>
            <p:cNvSpPr txBox="true"/>
            <p:nvPr/>
          </p:nvSpPr>
          <p:spPr>
            <a:xfrm>
              <a:off x="0" y="-76200"/>
              <a:ext cx="812800" cy="889000"/>
            </a:xfrm>
            <a:prstGeom prst="rect">
              <a:avLst/>
            </a:prstGeom>
          </p:spPr>
          <p:txBody>
            <a:bodyPr anchor="ctr" rtlCol="false" tIns="254000" lIns="254000" bIns="254000" rIns="254000"/>
            <a:lstStyle/>
            <a:p>
              <a:pPr>
                <a:lnSpc>
                  <a:spcPts val="4349"/>
                </a:lnSpc>
              </a:pPr>
            </a:p>
          </p:txBody>
        </p:sp>
      </p:grpSp>
      <p:sp>
        <p:nvSpPr>
          <p:cNvPr name="TextBox 11" id="11"/>
          <p:cNvSpPr txBox="true"/>
          <p:nvPr/>
        </p:nvSpPr>
        <p:spPr>
          <a:xfrm rot="0">
            <a:off x="1028700" y="1446602"/>
            <a:ext cx="9537754" cy="2695575"/>
          </a:xfrm>
          <a:prstGeom prst="rect">
            <a:avLst/>
          </a:prstGeom>
        </p:spPr>
        <p:txBody>
          <a:bodyPr anchor="t" rtlCol="false" tIns="0" lIns="0" bIns="0" rIns="0">
            <a:spAutoFit/>
          </a:bodyPr>
          <a:lstStyle/>
          <a:p>
            <a:pPr algn="just">
              <a:lnSpc>
                <a:spcPts val="4349"/>
              </a:lnSpc>
            </a:pPr>
            <a:r>
              <a:rPr lang="en-US" sz="2999">
                <a:solidFill>
                  <a:srgbClr val="000000"/>
                </a:solidFill>
                <a:latin typeface="Open Sauce"/>
              </a:rPr>
              <a:t>Thường là để phục vụ những nhu cầu mang tính thời vụ. Chẳng hạn như hàng Tết, hàng Valentine, Noel,…Đối với từng dịp, các khách hàng sẽ có sự khác nhau giữa độ tuổi và nhu cầu chi tiêu, với những yêu cầu về giá trị kinh tế, ý nghĩa, chất lượng, thẩm mỹ,…</a:t>
            </a:r>
          </a:p>
        </p:txBody>
      </p:sp>
      <p:sp>
        <p:nvSpPr>
          <p:cNvPr name="TextBox 12" id="12"/>
          <p:cNvSpPr txBox="true"/>
          <p:nvPr/>
        </p:nvSpPr>
        <p:spPr>
          <a:xfrm rot="0">
            <a:off x="1028700" y="691283"/>
            <a:ext cx="9348130" cy="679451"/>
          </a:xfrm>
          <a:prstGeom prst="rect">
            <a:avLst/>
          </a:prstGeom>
        </p:spPr>
        <p:txBody>
          <a:bodyPr anchor="t" rtlCol="false" tIns="0" lIns="0" bIns="0" rIns="0">
            <a:spAutoFit/>
          </a:bodyPr>
          <a:lstStyle/>
          <a:p>
            <a:pPr algn="l">
              <a:lnSpc>
                <a:spcPts val="5599"/>
              </a:lnSpc>
            </a:pPr>
            <a:r>
              <a:rPr lang="en-US" sz="3999">
                <a:solidFill>
                  <a:srgbClr val="000000"/>
                </a:solidFill>
                <a:latin typeface="Noto Sans Bold Italics"/>
              </a:rPr>
              <a:t>5. Dựa trên thời điểm mua hàng</a:t>
            </a:r>
          </a:p>
        </p:txBody>
      </p:sp>
      <p:pic>
        <p:nvPicPr>
          <p:cNvPr name="Picture 13" id="13"/>
          <p:cNvPicPr>
            <a:picLocks noChangeAspect="true"/>
          </p:cNvPicPr>
          <p:nvPr/>
        </p:nvPicPr>
        <p:blipFill>
          <a:blip r:embed="rId2"/>
          <a:srcRect l="0" t="6356" r="0" b="13896"/>
          <a:stretch>
            <a:fillRect/>
          </a:stretch>
        </p:blipFill>
        <p:spPr>
          <a:xfrm flipH="false" flipV="false" rot="0">
            <a:off x="11092934" y="767483"/>
            <a:ext cx="6166366" cy="3574174"/>
          </a:xfrm>
          <a:prstGeom prst="rect">
            <a:avLst/>
          </a:prstGeom>
        </p:spPr>
      </p:pic>
      <p:sp>
        <p:nvSpPr>
          <p:cNvPr name="TextBox 14" id="14"/>
          <p:cNvSpPr txBox="true"/>
          <p:nvPr/>
        </p:nvSpPr>
        <p:spPr>
          <a:xfrm rot="0">
            <a:off x="7389249" y="4670970"/>
            <a:ext cx="8811125" cy="679451"/>
          </a:xfrm>
          <a:prstGeom prst="rect">
            <a:avLst/>
          </a:prstGeom>
        </p:spPr>
        <p:txBody>
          <a:bodyPr anchor="t" rtlCol="false" tIns="0" lIns="0" bIns="0" rIns="0">
            <a:spAutoFit/>
          </a:bodyPr>
          <a:lstStyle/>
          <a:p>
            <a:pPr algn="l">
              <a:lnSpc>
                <a:spcPts val="5599"/>
              </a:lnSpc>
            </a:pPr>
            <a:r>
              <a:rPr lang="en-US" sz="3999">
                <a:solidFill>
                  <a:srgbClr val="000000"/>
                </a:solidFill>
                <a:latin typeface="Noto Sans Bold Italics"/>
              </a:rPr>
              <a:t>6. Dựa trên tệp khách hàng hiện tại</a:t>
            </a:r>
          </a:p>
        </p:txBody>
      </p:sp>
      <p:sp>
        <p:nvSpPr>
          <p:cNvPr name="TextBox 15" id="15"/>
          <p:cNvSpPr txBox="true"/>
          <p:nvPr/>
        </p:nvSpPr>
        <p:spPr>
          <a:xfrm rot="0">
            <a:off x="7128517" y="5478307"/>
            <a:ext cx="10533277" cy="3781425"/>
          </a:xfrm>
          <a:prstGeom prst="rect">
            <a:avLst/>
          </a:prstGeom>
        </p:spPr>
        <p:txBody>
          <a:bodyPr anchor="t" rtlCol="false" tIns="0" lIns="0" bIns="0" rIns="0">
            <a:spAutoFit/>
          </a:bodyPr>
          <a:lstStyle/>
          <a:p>
            <a:pPr marL="647697" indent="-323848" lvl="1">
              <a:lnSpc>
                <a:spcPts val="4349"/>
              </a:lnSpc>
              <a:buFont typeface="Arial"/>
              <a:buChar char="•"/>
            </a:pPr>
            <a:r>
              <a:rPr lang="en-US" sz="2999">
                <a:solidFill>
                  <a:srgbClr val="000000"/>
                </a:solidFill>
                <a:latin typeface="Open Sauce"/>
              </a:rPr>
              <a:t>Xác định chân dung khách hàng mục tiêu lần đầu và copy lại cho những lần sau là hoàn toàn sai lầm bởi xu hướng và sở thích của khách hàng đôi khi thay đổi rất nhanh theo thời gian.</a:t>
            </a:r>
          </a:p>
          <a:p>
            <a:pPr algn="l" marL="647697" indent="-323848" lvl="1">
              <a:lnSpc>
                <a:spcPts val="4349"/>
              </a:lnSpc>
              <a:buFont typeface="Arial"/>
              <a:buChar char="•"/>
            </a:pPr>
            <a:r>
              <a:rPr lang="en-US" sz="2999">
                <a:solidFill>
                  <a:srgbClr val="000000"/>
                </a:solidFill>
                <a:latin typeface="Open Sauce"/>
              </a:rPr>
              <a:t> Luôn luôn cập nhật xu hướng, liên kết nó liệu có ảnh hưởng gì đến hành vi khách hàng của mình hay không và đưa ra quyết định hợp lý.</a:t>
            </a:r>
          </a:p>
        </p:txBody>
      </p:sp>
      <p:pic>
        <p:nvPicPr>
          <p:cNvPr name="Picture 16" id="16"/>
          <p:cNvPicPr>
            <a:picLocks noChangeAspect="true"/>
          </p:cNvPicPr>
          <p:nvPr/>
        </p:nvPicPr>
        <p:blipFill>
          <a:blip r:embed="rId3"/>
          <a:srcRect l="15326" t="5276" r="13953" b="0"/>
          <a:stretch>
            <a:fillRect/>
          </a:stretch>
        </p:blipFill>
        <p:spPr>
          <a:xfrm flipH="false" flipV="false" rot="0">
            <a:off x="996293" y="4747170"/>
            <a:ext cx="6013710" cy="4677050"/>
          </a:xfrm>
          <a:prstGeom prst="rect">
            <a:avLst/>
          </a:prstGeom>
        </p:spPr>
      </p:pic>
    </p:spTree>
  </p:cSld>
  <p:clrMapOvr>
    <a:masterClrMapping/>
  </p:clrMapOvr>
  <p:transition>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8E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6271" r="2469" b="12011"/>
          <a:stretch>
            <a:fillRect/>
          </a:stretch>
        </p:blipFill>
        <p:spPr>
          <a:xfrm flipH="false" flipV="false" rot="0">
            <a:off x="879123" y="461573"/>
            <a:ext cx="8489514" cy="9363855"/>
          </a:xfrm>
          <a:prstGeom prst="rect">
            <a:avLst/>
          </a:prstGeom>
        </p:spPr>
      </p:pic>
      <p:sp>
        <p:nvSpPr>
          <p:cNvPr name="TextBox 3" id="3"/>
          <p:cNvSpPr txBox="true"/>
          <p:nvPr/>
        </p:nvSpPr>
        <p:spPr>
          <a:xfrm rot="0">
            <a:off x="9757257" y="1289049"/>
            <a:ext cx="7720521" cy="4324350"/>
          </a:xfrm>
          <a:prstGeom prst="rect">
            <a:avLst/>
          </a:prstGeom>
        </p:spPr>
        <p:txBody>
          <a:bodyPr anchor="t" rtlCol="false" tIns="0" lIns="0" bIns="0" rIns="0">
            <a:spAutoFit/>
          </a:bodyPr>
          <a:lstStyle/>
          <a:p>
            <a:pPr marL="647697" indent="-323848" lvl="1">
              <a:lnSpc>
                <a:spcPts val="4349"/>
              </a:lnSpc>
              <a:buFont typeface="Arial"/>
              <a:buChar char="•"/>
            </a:pPr>
            <a:r>
              <a:rPr lang="en-US" sz="2999">
                <a:solidFill>
                  <a:srgbClr val="191919"/>
                </a:solidFill>
                <a:latin typeface="Open Sauce Italics"/>
              </a:rPr>
              <a:t>Persona </a:t>
            </a:r>
            <a:r>
              <a:rPr lang="en-US" sz="2999">
                <a:solidFill>
                  <a:srgbClr val="191919"/>
                </a:solidFill>
                <a:latin typeface="Open Sauce"/>
              </a:rPr>
              <a:t>là hình mẫu giả định, đại diện cho chân dung khách hàng lý tưởng của doanh nghiệp. </a:t>
            </a:r>
          </a:p>
          <a:p>
            <a:pPr algn="l" marL="647697" indent="-323848" lvl="1">
              <a:lnSpc>
                <a:spcPts val="4349"/>
              </a:lnSpc>
              <a:buFont typeface="Arial"/>
              <a:buChar char="•"/>
            </a:pPr>
            <a:r>
              <a:rPr lang="en-US" sz="2999">
                <a:solidFill>
                  <a:srgbClr val="191919"/>
                </a:solidFill>
                <a:latin typeface="Open Sauce Italics"/>
              </a:rPr>
              <a:t>Persona </a:t>
            </a:r>
            <a:r>
              <a:rPr lang="en-US" sz="2999">
                <a:solidFill>
                  <a:srgbClr val="191919"/>
                </a:solidFill>
                <a:latin typeface="Open Sauce"/>
              </a:rPr>
              <a:t>giúp doanh nghiệp định hình chiến lược cho rất nhiều các hoạt động của doanh nghiệp, từ phát triển sản phất , marketing, sales đến chăm sóc khách hàng.</a:t>
            </a:r>
          </a:p>
        </p:txBody>
      </p:sp>
      <p:sp>
        <p:nvSpPr>
          <p:cNvPr name="TextBox 4" id="4"/>
          <p:cNvSpPr txBox="true"/>
          <p:nvPr/>
        </p:nvSpPr>
        <p:spPr>
          <a:xfrm rot="0">
            <a:off x="9757257" y="6938645"/>
            <a:ext cx="7767399" cy="2152650"/>
          </a:xfrm>
          <a:prstGeom prst="rect">
            <a:avLst/>
          </a:prstGeom>
        </p:spPr>
        <p:txBody>
          <a:bodyPr anchor="t" rtlCol="false" tIns="0" lIns="0" bIns="0" rIns="0">
            <a:spAutoFit/>
          </a:bodyPr>
          <a:lstStyle/>
          <a:p>
            <a:pPr>
              <a:lnSpc>
                <a:spcPts val="4349"/>
              </a:lnSpc>
            </a:pPr>
            <a:r>
              <a:rPr lang="en-US" sz="2999">
                <a:solidFill>
                  <a:srgbClr val="191919"/>
                </a:solidFill>
                <a:latin typeface="Open Sauce Italics"/>
              </a:rPr>
              <a:t>    Chân dung khách hàng ( Customer Persona </a:t>
            </a:r>
            <a:r>
              <a:rPr lang="en-US" sz="2999">
                <a:solidFill>
                  <a:srgbClr val="191919"/>
                </a:solidFill>
                <a:latin typeface="Open Sauce Bold Italics"/>
              </a:rPr>
              <a:t>)</a:t>
            </a:r>
            <a:r>
              <a:rPr lang="en-US" sz="2999">
                <a:solidFill>
                  <a:srgbClr val="191919"/>
                </a:solidFill>
                <a:latin typeface="Open Sauce"/>
              </a:rPr>
              <a:t> là hồ sơ chi tiết về khách hàng lý tưởng, khách hàng này thường là mục tiêu của doanh nghiệp hướng tới.</a:t>
            </a:r>
          </a:p>
        </p:txBody>
      </p:sp>
      <p:sp>
        <p:nvSpPr>
          <p:cNvPr name="TextBox 5" id="5"/>
          <p:cNvSpPr txBox="true"/>
          <p:nvPr/>
        </p:nvSpPr>
        <p:spPr>
          <a:xfrm rot="0">
            <a:off x="9757257" y="388620"/>
            <a:ext cx="8782203" cy="762000"/>
          </a:xfrm>
          <a:prstGeom prst="rect">
            <a:avLst/>
          </a:prstGeom>
        </p:spPr>
        <p:txBody>
          <a:bodyPr anchor="t" rtlCol="false" tIns="0" lIns="0" bIns="0" rIns="0">
            <a:spAutoFit/>
          </a:bodyPr>
          <a:lstStyle/>
          <a:p>
            <a:pPr>
              <a:lnSpc>
                <a:spcPts val="6299"/>
              </a:lnSpc>
            </a:pPr>
            <a:r>
              <a:rPr lang="en-US" sz="4500">
                <a:solidFill>
                  <a:srgbClr val="191919"/>
                </a:solidFill>
                <a:latin typeface="Noto Sans Bold"/>
              </a:rPr>
              <a:t>Persona là gì ?</a:t>
            </a:r>
          </a:p>
        </p:txBody>
      </p:sp>
      <p:sp>
        <p:nvSpPr>
          <p:cNvPr name="TextBox 6" id="6"/>
          <p:cNvSpPr txBox="true"/>
          <p:nvPr/>
        </p:nvSpPr>
        <p:spPr>
          <a:xfrm rot="0">
            <a:off x="9757257" y="5918200"/>
            <a:ext cx="8077156" cy="771525"/>
          </a:xfrm>
          <a:prstGeom prst="rect">
            <a:avLst/>
          </a:prstGeom>
        </p:spPr>
        <p:txBody>
          <a:bodyPr anchor="t" rtlCol="false" tIns="0" lIns="0" bIns="0" rIns="0">
            <a:spAutoFit/>
          </a:bodyPr>
          <a:lstStyle/>
          <a:p>
            <a:pPr>
              <a:lnSpc>
                <a:spcPts val="6300"/>
              </a:lnSpc>
            </a:pPr>
            <a:r>
              <a:rPr lang="en-US" sz="4500">
                <a:solidFill>
                  <a:srgbClr val="191919"/>
                </a:solidFill>
                <a:latin typeface="Open Sauce Bold"/>
              </a:rPr>
              <a:t>Chân dung khách hàng</a:t>
            </a:r>
          </a:p>
        </p:txBody>
      </p:sp>
    </p:spTree>
  </p:cSld>
  <p:clrMapOvr>
    <a:masterClrMapping/>
  </p:clrMapOvr>
  <p:transition>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8EC"/>
        </a:solidFill>
      </p:bgPr>
    </p:bg>
    <p:spTree>
      <p:nvGrpSpPr>
        <p:cNvPr id="1" name=""/>
        <p:cNvGrpSpPr/>
        <p:nvPr/>
      </p:nvGrpSpPr>
      <p:grpSpPr>
        <a:xfrm>
          <a:off x="0" y="0"/>
          <a:ext cx="0" cy="0"/>
          <a:chOff x="0" y="0"/>
          <a:chExt cx="0" cy="0"/>
        </a:xfrm>
      </p:grpSpPr>
      <p:grpSp>
        <p:nvGrpSpPr>
          <p:cNvPr name="Group 2" id="2"/>
          <p:cNvGrpSpPr/>
          <p:nvPr/>
        </p:nvGrpSpPr>
        <p:grpSpPr>
          <a:xfrm rot="0">
            <a:off x="624777" y="461573"/>
            <a:ext cx="17065977" cy="9363855"/>
            <a:chOff x="0" y="0"/>
            <a:chExt cx="4494743" cy="2466200"/>
          </a:xfrm>
        </p:grpSpPr>
        <p:sp>
          <p:nvSpPr>
            <p:cNvPr name="Freeform 3" id="3"/>
            <p:cNvSpPr/>
            <p:nvPr/>
          </p:nvSpPr>
          <p:spPr>
            <a:xfrm>
              <a:off x="0" y="0"/>
              <a:ext cx="4494743" cy="2466200"/>
            </a:xfrm>
            <a:custGeom>
              <a:avLst/>
              <a:gdLst/>
              <a:ahLst/>
              <a:cxnLst/>
              <a:rect r="r" b="b" t="t" l="l"/>
              <a:pathLst>
                <a:path h="2466200" w="4494743">
                  <a:moveTo>
                    <a:pt x="0" y="0"/>
                  </a:moveTo>
                  <a:lnTo>
                    <a:pt x="4494743" y="0"/>
                  </a:lnTo>
                  <a:lnTo>
                    <a:pt x="4494743" y="2466200"/>
                  </a:lnTo>
                  <a:lnTo>
                    <a:pt x="0" y="2466200"/>
                  </a:lnTo>
                  <a:close/>
                </a:path>
              </a:pathLst>
            </a:custGeom>
            <a:solidFill>
              <a:srgbClr val="FDF8EC"/>
            </a:solidFill>
            <a:ln w="19050">
              <a:solidFill>
                <a:srgbClr val="000000"/>
              </a:solidFill>
            </a:ln>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3249"/>
                </a:lnSpc>
              </a:pPr>
            </a:p>
          </p:txBody>
        </p:sp>
      </p:grpSp>
      <p:pic>
        <p:nvPicPr>
          <p:cNvPr name="Picture 5" id="5"/>
          <p:cNvPicPr>
            <a:picLocks noChangeAspect="true"/>
          </p:cNvPicPr>
          <p:nvPr/>
        </p:nvPicPr>
        <p:blipFill>
          <a:blip r:embed="rId2"/>
          <a:srcRect l="0" t="4771" r="0" b="0"/>
          <a:stretch>
            <a:fillRect/>
          </a:stretch>
        </p:blipFill>
        <p:spPr>
          <a:xfrm flipH="false" flipV="false" rot="0">
            <a:off x="975313" y="4852947"/>
            <a:ext cx="5919593" cy="4164442"/>
          </a:xfrm>
          <a:prstGeom prst="rect">
            <a:avLst/>
          </a:prstGeom>
        </p:spPr>
      </p:pic>
      <p:pic>
        <p:nvPicPr>
          <p:cNvPr name="Picture 6" id="6"/>
          <p:cNvPicPr>
            <a:picLocks noChangeAspect="true"/>
          </p:cNvPicPr>
          <p:nvPr/>
        </p:nvPicPr>
        <p:blipFill>
          <a:blip r:embed="rId3"/>
          <a:srcRect l="569" t="5279" r="569" b="5860"/>
          <a:stretch>
            <a:fillRect/>
          </a:stretch>
        </p:blipFill>
        <p:spPr>
          <a:xfrm flipH="false" flipV="false" rot="0">
            <a:off x="975313" y="882814"/>
            <a:ext cx="5919593" cy="3724500"/>
          </a:xfrm>
          <a:prstGeom prst="rect">
            <a:avLst/>
          </a:prstGeom>
        </p:spPr>
      </p:pic>
      <p:sp>
        <p:nvSpPr>
          <p:cNvPr name="TextBox 7" id="7"/>
          <p:cNvSpPr txBox="true"/>
          <p:nvPr/>
        </p:nvSpPr>
        <p:spPr>
          <a:xfrm rot="0">
            <a:off x="7091078" y="2668864"/>
            <a:ext cx="10029619" cy="3238500"/>
          </a:xfrm>
          <a:prstGeom prst="rect">
            <a:avLst/>
          </a:prstGeom>
        </p:spPr>
        <p:txBody>
          <a:bodyPr anchor="t" rtlCol="false" tIns="0" lIns="0" bIns="0" rIns="0">
            <a:spAutoFit/>
          </a:bodyPr>
          <a:lstStyle/>
          <a:p>
            <a:pPr>
              <a:lnSpc>
                <a:spcPts val="4349"/>
              </a:lnSpc>
            </a:pPr>
            <a:r>
              <a:rPr lang="en-US" sz="2999">
                <a:solidFill>
                  <a:srgbClr val="000000"/>
                </a:solidFill>
                <a:latin typeface="Open Sauce Italics"/>
              </a:rPr>
              <a:t>Thị trường mục tiêu :</a:t>
            </a:r>
          </a:p>
          <a:p>
            <a:pPr marL="647697" indent="-323848" lvl="1">
              <a:lnSpc>
                <a:spcPts val="4349"/>
              </a:lnSpc>
              <a:buFont typeface="Arial"/>
              <a:buChar char="•"/>
            </a:pPr>
            <a:r>
              <a:rPr lang="en-US" sz="2999">
                <a:solidFill>
                  <a:srgbClr val="000000"/>
                </a:solidFill>
                <a:latin typeface="Open Sauce"/>
              </a:rPr>
              <a:t>Vị trí địa lý: Thành thị và nông thôn. </a:t>
            </a:r>
          </a:p>
          <a:p>
            <a:pPr marL="647697" indent="-323848" lvl="1">
              <a:lnSpc>
                <a:spcPts val="4349"/>
              </a:lnSpc>
              <a:buFont typeface="Arial"/>
              <a:buChar char="•"/>
            </a:pPr>
            <a:r>
              <a:rPr lang="en-US" sz="2999">
                <a:solidFill>
                  <a:srgbClr val="000000"/>
                </a:solidFill>
                <a:latin typeface="Open Sauce"/>
              </a:rPr>
              <a:t>Nhân khẩu học: Dựa trên sự thay đổi khẩu vị theo từng độ tuổi khác nhau. </a:t>
            </a:r>
          </a:p>
          <a:p>
            <a:pPr marL="647697" indent="-323848" lvl="1">
              <a:lnSpc>
                <a:spcPts val="4349"/>
              </a:lnSpc>
              <a:buFont typeface="Arial"/>
              <a:buChar char="•"/>
            </a:pPr>
            <a:r>
              <a:rPr lang="en-US" sz="2999">
                <a:solidFill>
                  <a:srgbClr val="000000"/>
                </a:solidFill>
                <a:latin typeface="Open Sauce"/>
              </a:rPr>
              <a:t>Hành vi mua hàng: Tình trạng sức khỏe, sở thích, và thói quen.</a:t>
            </a:r>
          </a:p>
        </p:txBody>
      </p:sp>
      <p:sp>
        <p:nvSpPr>
          <p:cNvPr name="TextBox 8" id="8"/>
          <p:cNvSpPr txBox="true"/>
          <p:nvPr/>
        </p:nvSpPr>
        <p:spPr>
          <a:xfrm rot="0">
            <a:off x="7091078" y="6183589"/>
            <a:ext cx="10404164" cy="2695575"/>
          </a:xfrm>
          <a:prstGeom prst="rect">
            <a:avLst/>
          </a:prstGeom>
        </p:spPr>
        <p:txBody>
          <a:bodyPr anchor="t" rtlCol="false" tIns="0" lIns="0" bIns="0" rIns="0">
            <a:spAutoFit/>
          </a:bodyPr>
          <a:lstStyle/>
          <a:p>
            <a:pPr>
              <a:lnSpc>
                <a:spcPts val="4349"/>
              </a:lnSpc>
            </a:pPr>
            <a:r>
              <a:rPr lang="en-US" sz="2999">
                <a:solidFill>
                  <a:srgbClr val="000000"/>
                </a:solidFill>
                <a:latin typeface="Open Sauce Italics"/>
              </a:rPr>
              <a:t>Khách hàng mục tiêu :</a:t>
            </a:r>
          </a:p>
          <a:p>
            <a:pPr marL="647697" indent="-323848" lvl="1">
              <a:lnSpc>
                <a:spcPts val="4349"/>
              </a:lnSpc>
              <a:buFont typeface="Arial"/>
              <a:buChar char="•"/>
            </a:pPr>
            <a:r>
              <a:rPr lang="en-US" sz="2999">
                <a:solidFill>
                  <a:srgbClr val="000000"/>
                </a:solidFill>
                <a:latin typeface="Open Sauce"/>
              </a:rPr>
              <a:t> Cá nhân: các bé độ tuổi thiếu nhi, người già và trẻ sơ sinh. </a:t>
            </a:r>
          </a:p>
          <a:p>
            <a:pPr marL="647697" indent="-323848" lvl="1">
              <a:lnSpc>
                <a:spcPts val="4349"/>
              </a:lnSpc>
              <a:buFont typeface="Arial"/>
              <a:buChar char="•"/>
            </a:pPr>
            <a:r>
              <a:rPr lang="en-US" sz="2999">
                <a:solidFill>
                  <a:srgbClr val="000000"/>
                </a:solidFill>
                <a:latin typeface="Open Sauce"/>
              </a:rPr>
              <a:t> Doanh nghiệp: các cửa hàng siêu thị trên toàn quốc hay những tổ chức như trường học, nhà hàng, … </a:t>
            </a:r>
          </a:p>
        </p:txBody>
      </p:sp>
      <p:sp>
        <p:nvSpPr>
          <p:cNvPr name="TextBox 9" id="9"/>
          <p:cNvSpPr txBox="true"/>
          <p:nvPr/>
        </p:nvSpPr>
        <p:spPr>
          <a:xfrm rot="0">
            <a:off x="7091078" y="1490939"/>
            <a:ext cx="9692618" cy="901700"/>
          </a:xfrm>
          <a:prstGeom prst="rect">
            <a:avLst/>
          </a:prstGeom>
        </p:spPr>
        <p:txBody>
          <a:bodyPr anchor="t" rtlCol="false" tIns="0" lIns="0" bIns="0" rIns="0">
            <a:spAutoFit/>
          </a:bodyPr>
          <a:lstStyle/>
          <a:p>
            <a:pPr>
              <a:lnSpc>
                <a:spcPts val="3624"/>
              </a:lnSpc>
            </a:pPr>
            <a:r>
              <a:rPr lang="en-US" sz="2499">
                <a:solidFill>
                  <a:srgbClr val="191919"/>
                </a:solidFill>
                <a:latin typeface="Open Sauce Italics"/>
              </a:rPr>
              <a:t>Vinamilk </a:t>
            </a:r>
            <a:r>
              <a:rPr lang="en-US" sz="2499">
                <a:solidFill>
                  <a:srgbClr val="191919"/>
                </a:solidFill>
                <a:latin typeface="Open Sauce"/>
              </a:rPr>
              <a:t>là một thương hiệu sữa lớn tại Việt Nam, chủ yếu cung cấp các mặt hàng được làm từ sữa.</a:t>
            </a:r>
          </a:p>
        </p:txBody>
      </p:sp>
      <p:sp>
        <p:nvSpPr>
          <p:cNvPr name="TextBox 10" id="10"/>
          <p:cNvSpPr txBox="true"/>
          <p:nvPr/>
        </p:nvSpPr>
        <p:spPr>
          <a:xfrm rot="0">
            <a:off x="7091078" y="600075"/>
            <a:ext cx="9130563" cy="771525"/>
          </a:xfrm>
          <a:prstGeom prst="rect">
            <a:avLst/>
          </a:prstGeom>
        </p:spPr>
        <p:txBody>
          <a:bodyPr anchor="t" rtlCol="false" tIns="0" lIns="0" bIns="0" rIns="0">
            <a:spAutoFit/>
          </a:bodyPr>
          <a:lstStyle/>
          <a:p>
            <a:pPr algn="ctr">
              <a:lnSpc>
                <a:spcPts val="6300"/>
              </a:lnSpc>
            </a:pPr>
            <a:r>
              <a:rPr lang="en-US" sz="4500">
                <a:solidFill>
                  <a:srgbClr val="000000"/>
                </a:solidFill>
                <a:latin typeface="Open Sauce Bold"/>
              </a:rPr>
              <a:t>Chân dung khách hàng Vinamilk</a:t>
            </a:r>
          </a:p>
        </p:txBody>
      </p:sp>
    </p:spTree>
  </p:cSld>
  <p:clrMapOvr>
    <a:masterClrMapping/>
  </p:clrMapOvr>
  <p:transition>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8EC"/>
        </a:solidFill>
      </p:bgPr>
    </p:bg>
    <p:spTree>
      <p:nvGrpSpPr>
        <p:cNvPr id="1" name=""/>
        <p:cNvGrpSpPr/>
        <p:nvPr/>
      </p:nvGrpSpPr>
      <p:grpSpPr>
        <a:xfrm>
          <a:off x="0" y="0"/>
          <a:ext cx="0" cy="0"/>
          <a:chOff x="0" y="0"/>
          <a:chExt cx="0" cy="0"/>
        </a:xfrm>
      </p:grpSpPr>
      <p:grpSp>
        <p:nvGrpSpPr>
          <p:cNvPr name="Group 2" id="2"/>
          <p:cNvGrpSpPr/>
          <p:nvPr/>
        </p:nvGrpSpPr>
        <p:grpSpPr>
          <a:xfrm rot="0">
            <a:off x="514350" y="461573"/>
            <a:ext cx="16991188" cy="9363855"/>
            <a:chOff x="0" y="0"/>
            <a:chExt cx="4475046" cy="2466200"/>
          </a:xfrm>
        </p:grpSpPr>
        <p:sp>
          <p:nvSpPr>
            <p:cNvPr name="Freeform 3" id="3"/>
            <p:cNvSpPr/>
            <p:nvPr/>
          </p:nvSpPr>
          <p:spPr>
            <a:xfrm>
              <a:off x="0" y="0"/>
              <a:ext cx="4475045" cy="2466200"/>
            </a:xfrm>
            <a:custGeom>
              <a:avLst/>
              <a:gdLst/>
              <a:ahLst/>
              <a:cxnLst/>
              <a:rect r="r" b="b" t="t" l="l"/>
              <a:pathLst>
                <a:path h="2466200" w="4475045">
                  <a:moveTo>
                    <a:pt x="0" y="0"/>
                  </a:moveTo>
                  <a:lnTo>
                    <a:pt x="4475045" y="0"/>
                  </a:lnTo>
                  <a:lnTo>
                    <a:pt x="4475045" y="2466200"/>
                  </a:lnTo>
                  <a:lnTo>
                    <a:pt x="0" y="2466200"/>
                  </a:lnTo>
                  <a:close/>
                </a:path>
              </a:pathLst>
            </a:custGeom>
            <a:solidFill>
              <a:srgbClr val="FDF8EC"/>
            </a:solidFill>
            <a:ln w="19050">
              <a:solidFill>
                <a:srgbClr val="000000"/>
              </a:solidFill>
            </a:ln>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3249"/>
                </a:lnSpc>
              </a:pPr>
            </a:p>
          </p:txBody>
        </p:sp>
      </p:grpSp>
      <p:sp>
        <p:nvSpPr>
          <p:cNvPr name="TextBox 5" id="5"/>
          <p:cNvSpPr txBox="true"/>
          <p:nvPr/>
        </p:nvSpPr>
        <p:spPr>
          <a:xfrm rot="0">
            <a:off x="11553891" y="1437239"/>
            <a:ext cx="5325109" cy="1066800"/>
          </a:xfrm>
          <a:prstGeom prst="rect">
            <a:avLst/>
          </a:prstGeom>
        </p:spPr>
        <p:txBody>
          <a:bodyPr anchor="t" rtlCol="false" tIns="0" lIns="0" bIns="0" rIns="0">
            <a:spAutoFit/>
          </a:bodyPr>
          <a:lstStyle/>
          <a:p>
            <a:pPr algn="l" marL="0" indent="0" lvl="0">
              <a:lnSpc>
                <a:spcPts val="4349"/>
              </a:lnSpc>
            </a:pPr>
            <a:r>
              <a:rPr lang="en-US" sz="2999" spc="116">
                <a:solidFill>
                  <a:srgbClr val="191919"/>
                </a:solidFill>
                <a:latin typeface="Open Sauce"/>
              </a:rPr>
              <a:t>HIỂU ĐƯỢC NHU CẦU CỦA KHÁCH HÀNG</a:t>
            </a:r>
          </a:p>
        </p:txBody>
      </p:sp>
      <p:sp>
        <p:nvSpPr>
          <p:cNvPr name="AutoShape 6" id="6"/>
          <p:cNvSpPr/>
          <p:nvPr/>
        </p:nvSpPr>
        <p:spPr>
          <a:xfrm rot="0">
            <a:off x="9400155" y="1409001"/>
            <a:ext cx="1203885" cy="7468999"/>
          </a:xfrm>
          <a:prstGeom prst="rect">
            <a:avLst/>
          </a:prstGeom>
          <a:solidFill>
            <a:srgbClr val="191919">
              <a:alpha val="4706"/>
            </a:srgbClr>
          </a:solidFill>
        </p:spPr>
      </p:sp>
      <p:grpSp>
        <p:nvGrpSpPr>
          <p:cNvPr name="Group 7" id="7"/>
          <p:cNvGrpSpPr/>
          <p:nvPr/>
        </p:nvGrpSpPr>
        <p:grpSpPr>
          <a:xfrm rot="0">
            <a:off x="9400155" y="1409001"/>
            <a:ext cx="1203885" cy="1172728"/>
            <a:chOff x="0" y="0"/>
            <a:chExt cx="3924555" cy="3822984"/>
          </a:xfrm>
        </p:grpSpPr>
        <p:sp>
          <p:nvSpPr>
            <p:cNvPr name="Freeform 8" id="8"/>
            <p:cNvSpPr/>
            <p:nvPr/>
          </p:nvSpPr>
          <p:spPr>
            <a:xfrm>
              <a:off x="0" y="0"/>
              <a:ext cx="3924555" cy="3822984"/>
            </a:xfrm>
            <a:custGeom>
              <a:avLst/>
              <a:gdLst/>
              <a:ahLst/>
              <a:cxnLst/>
              <a:rect r="r" b="b" t="t" l="l"/>
              <a:pathLst>
                <a:path h="3822984" w="3924555">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3EDAD8"/>
            </a:solidFill>
          </p:spPr>
        </p:sp>
      </p:grpSp>
      <p:grpSp>
        <p:nvGrpSpPr>
          <p:cNvPr name="Group 9" id="9"/>
          <p:cNvGrpSpPr/>
          <p:nvPr/>
        </p:nvGrpSpPr>
        <p:grpSpPr>
          <a:xfrm rot="0">
            <a:off x="9400155" y="3507758"/>
            <a:ext cx="1203885" cy="1172728"/>
            <a:chOff x="0" y="0"/>
            <a:chExt cx="3924555" cy="3822984"/>
          </a:xfrm>
        </p:grpSpPr>
        <p:sp>
          <p:nvSpPr>
            <p:cNvPr name="Freeform 10" id="10"/>
            <p:cNvSpPr/>
            <p:nvPr/>
          </p:nvSpPr>
          <p:spPr>
            <a:xfrm>
              <a:off x="0" y="0"/>
              <a:ext cx="3924555" cy="3822984"/>
            </a:xfrm>
            <a:custGeom>
              <a:avLst/>
              <a:gdLst/>
              <a:ahLst/>
              <a:cxnLst/>
              <a:rect r="r" b="b" t="t" l="l"/>
              <a:pathLst>
                <a:path h="3822984" w="3924555">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37C9EF"/>
            </a:solidFill>
          </p:spPr>
        </p:sp>
      </p:grpSp>
      <p:grpSp>
        <p:nvGrpSpPr>
          <p:cNvPr name="Group 11" id="11"/>
          <p:cNvGrpSpPr/>
          <p:nvPr/>
        </p:nvGrpSpPr>
        <p:grpSpPr>
          <a:xfrm rot="0">
            <a:off x="9400155" y="5606515"/>
            <a:ext cx="1203885" cy="1172728"/>
            <a:chOff x="0" y="0"/>
            <a:chExt cx="3924555" cy="3822984"/>
          </a:xfrm>
        </p:grpSpPr>
        <p:sp>
          <p:nvSpPr>
            <p:cNvPr name="Freeform 12" id="12"/>
            <p:cNvSpPr/>
            <p:nvPr/>
          </p:nvSpPr>
          <p:spPr>
            <a:xfrm>
              <a:off x="0" y="0"/>
              <a:ext cx="3924555" cy="3822984"/>
            </a:xfrm>
            <a:custGeom>
              <a:avLst/>
              <a:gdLst/>
              <a:ahLst/>
              <a:cxnLst/>
              <a:rect r="r" b="b" t="t" l="l"/>
              <a:pathLst>
                <a:path h="3822984" w="3924555">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2C92D5"/>
            </a:solidFill>
          </p:spPr>
        </p:sp>
      </p:grpSp>
      <p:grpSp>
        <p:nvGrpSpPr>
          <p:cNvPr name="Group 13" id="13"/>
          <p:cNvGrpSpPr/>
          <p:nvPr/>
        </p:nvGrpSpPr>
        <p:grpSpPr>
          <a:xfrm rot="0">
            <a:off x="9400155" y="7705272"/>
            <a:ext cx="1203885" cy="1172728"/>
            <a:chOff x="0" y="0"/>
            <a:chExt cx="3924555" cy="3822984"/>
          </a:xfrm>
        </p:grpSpPr>
        <p:sp>
          <p:nvSpPr>
            <p:cNvPr name="Freeform 14" id="14"/>
            <p:cNvSpPr/>
            <p:nvPr/>
          </p:nvSpPr>
          <p:spPr>
            <a:xfrm>
              <a:off x="0" y="0"/>
              <a:ext cx="3924555" cy="3822984"/>
            </a:xfrm>
            <a:custGeom>
              <a:avLst/>
              <a:gdLst/>
              <a:ahLst/>
              <a:cxnLst/>
              <a:rect r="r" b="b" t="t" l="l"/>
              <a:pathLst>
                <a:path h="3822984" w="3924555">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13538A"/>
            </a:solidFill>
          </p:spPr>
        </p:sp>
      </p:grpSp>
      <p:sp>
        <p:nvSpPr>
          <p:cNvPr name="TextBox 15" id="15"/>
          <p:cNvSpPr txBox="true"/>
          <p:nvPr/>
        </p:nvSpPr>
        <p:spPr>
          <a:xfrm rot="0">
            <a:off x="11553891" y="5702534"/>
            <a:ext cx="5325109" cy="1066800"/>
          </a:xfrm>
          <a:prstGeom prst="rect">
            <a:avLst/>
          </a:prstGeom>
        </p:spPr>
        <p:txBody>
          <a:bodyPr anchor="t" rtlCol="false" tIns="0" lIns="0" bIns="0" rIns="0">
            <a:spAutoFit/>
          </a:bodyPr>
          <a:lstStyle/>
          <a:p>
            <a:pPr algn="l" marL="0" indent="0" lvl="0">
              <a:lnSpc>
                <a:spcPts val="4349"/>
              </a:lnSpc>
            </a:pPr>
            <a:r>
              <a:rPr lang="en-US" sz="2999" spc="116">
                <a:solidFill>
                  <a:srgbClr val="191919"/>
                </a:solidFill>
                <a:latin typeface="Open Sauce"/>
              </a:rPr>
              <a:t>XÂY DỰNG CHIẾN LƯỢC TIẾP THỊ PHÙ HỢP</a:t>
            </a:r>
          </a:p>
        </p:txBody>
      </p:sp>
      <p:sp>
        <p:nvSpPr>
          <p:cNvPr name="TextBox 16" id="16"/>
          <p:cNvSpPr txBox="true"/>
          <p:nvPr/>
        </p:nvSpPr>
        <p:spPr>
          <a:xfrm rot="0">
            <a:off x="11553891" y="3788264"/>
            <a:ext cx="5325109" cy="480060"/>
          </a:xfrm>
          <a:prstGeom prst="rect">
            <a:avLst/>
          </a:prstGeom>
        </p:spPr>
        <p:txBody>
          <a:bodyPr anchor="t" rtlCol="false" tIns="0" lIns="0" bIns="0" rIns="0">
            <a:spAutoFit/>
          </a:bodyPr>
          <a:lstStyle/>
          <a:p>
            <a:pPr algn="l" marL="0" indent="0" lvl="0">
              <a:lnSpc>
                <a:spcPts val="3869"/>
              </a:lnSpc>
              <a:spcBef>
                <a:spcPct val="0"/>
              </a:spcBef>
            </a:pPr>
            <a:r>
              <a:rPr lang="en-US" sz="2999" spc="116">
                <a:solidFill>
                  <a:srgbClr val="191919"/>
                </a:solidFill>
                <a:latin typeface="Open Sauce"/>
              </a:rPr>
              <a:t>TẠO SẢN PHẨM PHÙ HỢP</a:t>
            </a:r>
          </a:p>
        </p:txBody>
      </p:sp>
      <p:sp>
        <p:nvSpPr>
          <p:cNvPr name="TextBox 17" id="17"/>
          <p:cNvSpPr txBox="true"/>
          <p:nvPr/>
        </p:nvSpPr>
        <p:spPr>
          <a:xfrm rot="0">
            <a:off x="11553891" y="8037318"/>
            <a:ext cx="5325109" cy="480060"/>
          </a:xfrm>
          <a:prstGeom prst="rect">
            <a:avLst/>
          </a:prstGeom>
        </p:spPr>
        <p:txBody>
          <a:bodyPr anchor="t" rtlCol="false" tIns="0" lIns="0" bIns="0" rIns="0">
            <a:spAutoFit/>
          </a:bodyPr>
          <a:lstStyle/>
          <a:p>
            <a:pPr algn="l" marL="0" indent="0" lvl="0">
              <a:lnSpc>
                <a:spcPts val="3869"/>
              </a:lnSpc>
              <a:spcBef>
                <a:spcPct val="0"/>
              </a:spcBef>
            </a:pPr>
            <a:r>
              <a:rPr lang="en-US" sz="2999" spc="116">
                <a:solidFill>
                  <a:srgbClr val="191919"/>
                </a:solidFill>
                <a:latin typeface="Open Sauce"/>
              </a:rPr>
              <a:t>TĂNG TỈ LỆ CHUYỂN ĐỔI</a:t>
            </a:r>
          </a:p>
        </p:txBody>
      </p:sp>
      <p:sp>
        <p:nvSpPr>
          <p:cNvPr name="AutoShape 18" id="18"/>
          <p:cNvSpPr/>
          <p:nvPr/>
        </p:nvSpPr>
        <p:spPr>
          <a:xfrm rot="0">
            <a:off x="0" y="4042582"/>
            <a:ext cx="1028700" cy="2201836"/>
          </a:xfrm>
          <a:prstGeom prst="rect">
            <a:avLst/>
          </a:prstGeom>
          <a:solidFill>
            <a:srgbClr val="3EDAD8"/>
          </a:solidFill>
        </p:spPr>
      </p:sp>
      <p:pic>
        <p:nvPicPr>
          <p:cNvPr name="Picture 19" id="1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684602" y="3776626"/>
            <a:ext cx="634992" cy="634992"/>
          </a:xfrm>
          <a:prstGeom prst="rect">
            <a:avLst/>
          </a:prstGeom>
        </p:spPr>
      </p:pic>
      <p:pic>
        <p:nvPicPr>
          <p:cNvPr name="Picture 20" id="2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9642490" y="5833271"/>
            <a:ext cx="719215" cy="719215"/>
          </a:xfrm>
          <a:prstGeom prst="rect">
            <a:avLst/>
          </a:prstGeom>
        </p:spPr>
      </p:pic>
      <p:pic>
        <p:nvPicPr>
          <p:cNvPr name="Picture 21" id="2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3981" t="21537" r="26754" b="27303"/>
          <a:stretch>
            <a:fillRect/>
          </a:stretch>
        </p:blipFill>
        <p:spPr>
          <a:xfrm flipH="false" flipV="false" rot="0">
            <a:off x="9705897" y="7984043"/>
            <a:ext cx="592401" cy="615185"/>
          </a:xfrm>
          <a:prstGeom prst="rect">
            <a:avLst/>
          </a:prstGeom>
        </p:spPr>
      </p:pic>
      <p:pic>
        <p:nvPicPr>
          <p:cNvPr name="Picture 22" id="2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9663786" y="1667461"/>
            <a:ext cx="655808" cy="655808"/>
          </a:xfrm>
          <a:prstGeom prst="rect">
            <a:avLst/>
          </a:prstGeom>
        </p:spPr>
      </p:pic>
      <p:sp>
        <p:nvSpPr>
          <p:cNvPr name="TextBox 23" id="23"/>
          <p:cNvSpPr txBox="true"/>
          <p:nvPr/>
        </p:nvSpPr>
        <p:spPr>
          <a:xfrm rot="0">
            <a:off x="1918513" y="3135268"/>
            <a:ext cx="6529142" cy="2447924"/>
          </a:xfrm>
          <a:prstGeom prst="rect">
            <a:avLst/>
          </a:prstGeom>
        </p:spPr>
        <p:txBody>
          <a:bodyPr anchor="t" rtlCol="false" tIns="0" lIns="0" bIns="0" rIns="0">
            <a:spAutoFit/>
          </a:bodyPr>
          <a:lstStyle/>
          <a:p>
            <a:pPr>
              <a:lnSpc>
                <a:spcPts val="6525"/>
              </a:lnSpc>
            </a:pPr>
            <a:r>
              <a:rPr lang="en-US" sz="4500" spc="270">
                <a:solidFill>
                  <a:srgbClr val="191919"/>
                </a:solidFill>
                <a:latin typeface="Open Sauce Bold"/>
              </a:rPr>
              <a:t>LỢI ÍCH KHI XÁC ĐỊNH CHÂN DUNG KHÁCH HÀNG</a:t>
            </a:r>
          </a:p>
        </p:txBody>
      </p:sp>
      <p:sp>
        <p:nvSpPr>
          <p:cNvPr name="TextBox 24" id="24"/>
          <p:cNvSpPr txBox="true"/>
          <p:nvPr/>
        </p:nvSpPr>
        <p:spPr>
          <a:xfrm rot="0">
            <a:off x="1918513" y="5768891"/>
            <a:ext cx="5957642" cy="1349375"/>
          </a:xfrm>
          <a:prstGeom prst="rect">
            <a:avLst/>
          </a:prstGeom>
        </p:spPr>
        <p:txBody>
          <a:bodyPr anchor="t" rtlCol="false" tIns="0" lIns="0" bIns="0" rIns="0">
            <a:spAutoFit/>
          </a:bodyPr>
          <a:lstStyle/>
          <a:p>
            <a:pPr algn="l" marL="0" indent="0" lvl="0">
              <a:lnSpc>
                <a:spcPts val="3625"/>
              </a:lnSpc>
            </a:pPr>
            <a:r>
              <a:rPr lang="en-US" sz="2500" spc="50">
                <a:solidFill>
                  <a:srgbClr val="191919"/>
                </a:solidFill>
                <a:latin typeface="Open Sauce"/>
              </a:rPr>
              <a:t>Chân dung khách hàng là chìa khóa then chốt để mở ra những bước phát triển tiếp theo của doanh nghiệp</a:t>
            </a:r>
          </a:p>
        </p:txBody>
      </p:sp>
    </p:spTree>
  </p:cSld>
  <p:clrMapOvr>
    <a:masterClrMapping/>
  </p:clrMapOvr>
  <p:transition>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8EC"/>
        </a:solidFill>
      </p:bgPr>
    </p:bg>
    <p:spTree>
      <p:nvGrpSpPr>
        <p:cNvPr id="1" name=""/>
        <p:cNvGrpSpPr/>
        <p:nvPr/>
      </p:nvGrpSpPr>
      <p:grpSpPr>
        <a:xfrm>
          <a:off x="0" y="0"/>
          <a:ext cx="0" cy="0"/>
          <a:chOff x="0" y="0"/>
          <a:chExt cx="0" cy="0"/>
        </a:xfrm>
      </p:grpSpPr>
      <p:grpSp>
        <p:nvGrpSpPr>
          <p:cNvPr name="Group 2" id="2"/>
          <p:cNvGrpSpPr/>
          <p:nvPr/>
        </p:nvGrpSpPr>
        <p:grpSpPr>
          <a:xfrm rot="0">
            <a:off x="439562" y="461573"/>
            <a:ext cx="17408877" cy="9363855"/>
            <a:chOff x="0" y="0"/>
            <a:chExt cx="4585054" cy="2466200"/>
          </a:xfrm>
        </p:grpSpPr>
        <p:sp>
          <p:nvSpPr>
            <p:cNvPr name="Freeform 3" id="3"/>
            <p:cNvSpPr/>
            <p:nvPr/>
          </p:nvSpPr>
          <p:spPr>
            <a:xfrm>
              <a:off x="0" y="0"/>
              <a:ext cx="4585054" cy="2466200"/>
            </a:xfrm>
            <a:custGeom>
              <a:avLst/>
              <a:gdLst/>
              <a:ahLst/>
              <a:cxnLst/>
              <a:rect r="r" b="b" t="t" l="l"/>
              <a:pathLst>
                <a:path h="2466200" w="4585054">
                  <a:moveTo>
                    <a:pt x="0" y="0"/>
                  </a:moveTo>
                  <a:lnTo>
                    <a:pt x="4585054" y="0"/>
                  </a:lnTo>
                  <a:lnTo>
                    <a:pt x="4585054" y="2466200"/>
                  </a:lnTo>
                  <a:lnTo>
                    <a:pt x="0" y="2466200"/>
                  </a:lnTo>
                  <a:close/>
                </a:path>
              </a:pathLst>
            </a:custGeom>
            <a:solidFill>
              <a:srgbClr val="FDF8EC"/>
            </a:solidFill>
            <a:ln w="19050">
              <a:solidFill>
                <a:srgbClr val="000000"/>
              </a:solidFill>
            </a:ln>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3249"/>
                </a:lnSpc>
              </a:pPr>
            </a:p>
          </p:txBody>
        </p:sp>
      </p:grpSp>
      <p:grpSp>
        <p:nvGrpSpPr>
          <p:cNvPr name="Group 5" id="5"/>
          <p:cNvGrpSpPr/>
          <p:nvPr/>
        </p:nvGrpSpPr>
        <p:grpSpPr>
          <a:xfrm rot="0">
            <a:off x="6947634" y="2298954"/>
            <a:ext cx="10153739" cy="7054596"/>
            <a:chOff x="0" y="0"/>
            <a:chExt cx="2674236" cy="1858001"/>
          </a:xfrm>
        </p:grpSpPr>
        <p:sp>
          <p:nvSpPr>
            <p:cNvPr name="Freeform 6" id="6"/>
            <p:cNvSpPr/>
            <p:nvPr/>
          </p:nvSpPr>
          <p:spPr>
            <a:xfrm>
              <a:off x="0" y="0"/>
              <a:ext cx="2674236" cy="1858001"/>
            </a:xfrm>
            <a:custGeom>
              <a:avLst/>
              <a:gdLst/>
              <a:ahLst/>
              <a:cxnLst/>
              <a:rect r="r" b="b" t="t" l="l"/>
              <a:pathLst>
                <a:path h="1858001" w="2674236">
                  <a:moveTo>
                    <a:pt x="0" y="0"/>
                  </a:moveTo>
                  <a:lnTo>
                    <a:pt x="2674236" y="0"/>
                  </a:lnTo>
                  <a:lnTo>
                    <a:pt x="2674236" y="1858001"/>
                  </a:lnTo>
                  <a:lnTo>
                    <a:pt x="0" y="1858001"/>
                  </a:lnTo>
                  <a:close/>
                </a:path>
              </a:pathLst>
            </a:custGeom>
            <a:solidFill>
              <a:srgbClr val="FDF8EC"/>
            </a:solidFill>
            <a:ln w="19050">
              <a:solidFill>
                <a:srgbClr val="000000"/>
              </a:solidFill>
            </a:ln>
          </p:spPr>
        </p:sp>
        <p:sp>
          <p:nvSpPr>
            <p:cNvPr name="TextBox 7" id="7"/>
            <p:cNvSpPr txBox="true"/>
            <p:nvPr/>
          </p:nvSpPr>
          <p:spPr>
            <a:xfrm>
              <a:off x="0" y="-76200"/>
              <a:ext cx="812800" cy="889000"/>
            </a:xfrm>
            <a:prstGeom prst="rect">
              <a:avLst/>
            </a:prstGeom>
          </p:spPr>
          <p:txBody>
            <a:bodyPr anchor="ctr" rtlCol="false" tIns="254000" lIns="254000" bIns="254000" rIns="254000"/>
            <a:lstStyle/>
            <a:p>
              <a:pPr>
                <a:lnSpc>
                  <a:spcPts val="4350"/>
                </a:lnSpc>
              </a:pPr>
              <a:r>
                <a:rPr lang="en-US" sz="3000">
                  <a:solidFill>
                    <a:srgbClr val="191919"/>
                  </a:solidFill>
                  <a:latin typeface="Open Sauce Bold"/>
                </a:rPr>
                <a:t>Bước 1: Nghiên cứu và thu thập dữ liệu có sẵn </a:t>
              </a:r>
            </a:p>
            <a:p>
              <a:pPr marL="647700" indent="-323850" lvl="1">
                <a:lnSpc>
                  <a:spcPts val="4350"/>
                </a:lnSpc>
                <a:buFont typeface="Arial"/>
                <a:buChar char="•"/>
              </a:pPr>
              <a:r>
                <a:rPr lang="en-US" sz="3000">
                  <a:solidFill>
                    <a:srgbClr val="191919"/>
                  </a:solidFill>
                  <a:latin typeface="Open Sauce"/>
                </a:rPr>
                <a:t>Doanh nghiệp mới khởi nghiệp: Có thể sử dụng dữ liệu chung của ngành để nghiên cứu trước. Sau một thời gian, kết hợp dữ liệu chung đó với dữ liệu người mua để lựa chọn được chính xác</a:t>
              </a:r>
              <a:r>
                <a:rPr lang="en-US" sz="3000">
                  <a:solidFill>
                    <a:srgbClr val="191919"/>
                  </a:solidFill>
                  <a:latin typeface="Open Sauce"/>
                  <a:hlinkClick r:id="rId2" tooltip="https://gobranding.com.vn/phan-khuc-thi-truong-nen-mong-cua-moi-chien-luoc-marketing/"/>
                </a:rPr>
                <a:t> phân khúc thị trường</a:t>
              </a:r>
              <a:r>
                <a:rPr lang="en-US" sz="3000">
                  <a:solidFill>
                    <a:srgbClr val="191919"/>
                  </a:solidFill>
                  <a:latin typeface="Open Sauce"/>
                </a:rPr>
                <a:t> mục tiêu. </a:t>
              </a:r>
            </a:p>
            <a:p>
              <a:pPr marL="647700" indent="-323850" lvl="1">
                <a:lnSpc>
                  <a:spcPts val="4350"/>
                </a:lnSpc>
                <a:buFont typeface="Arial"/>
                <a:buChar char="•"/>
              </a:pPr>
              <a:r>
                <a:rPr lang="en-US" sz="3000">
                  <a:solidFill>
                    <a:srgbClr val="191919"/>
                  </a:solidFill>
                  <a:latin typeface="Open Sauce"/>
                </a:rPr>
                <a:t>Doanh nghiệp đã hoạt động một thời gian: Doanh nghiệp sở hữu lượng khách hàng nhất định và dữ liệu người mua đóng vai trò vô cùng quan trọng trong việc xác định lại phân khúc khách hàng mục tiêu mà doanh nghiệp hướng đến để có những chiến lược Marketing hiệu quả và tối đa.</a:t>
              </a:r>
            </a:p>
          </p:txBody>
        </p:sp>
      </p:grpSp>
      <p:pic>
        <p:nvPicPr>
          <p:cNvPr name="Picture 8" id="8"/>
          <p:cNvPicPr>
            <a:picLocks noChangeAspect="true"/>
          </p:cNvPicPr>
          <p:nvPr/>
        </p:nvPicPr>
        <p:blipFill>
          <a:blip r:embed="rId3"/>
          <a:srcRect l="19667" t="5868" r="22470" b="0"/>
          <a:stretch>
            <a:fillRect/>
          </a:stretch>
        </p:blipFill>
        <p:spPr>
          <a:xfrm flipH="false" flipV="false" rot="0">
            <a:off x="1028700" y="2298954"/>
            <a:ext cx="5781774" cy="7054596"/>
          </a:xfrm>
          <a:prstGeom prst="rect">
            <a:avLst/>
          </a:prstGeom>
        </p:spPr>
      </p:pic>
      <p:sp>
        <p:nvSpPr>
          <p:cNvPr name="TextBox 9" id="9"/>
          <p:cNvSpPr txBox="true"/>
          <p:nvPr/>
        </p:nvSpPr>
        <p:spPr>
          <a:xfrm rot="0">
            <a:off x="3680460" y="942975"/>
            <a:ext cx="10153739" cy="762001"/>
          </a:xfrm>
          <a:prstGeom prst="rect">
            <a:avLst/>
          </a:prstGeom>
        </p:spPr>
        <p:txBody>
          <a:bodyPr anchor="t" rtlCol="false" tIns="0" lIns="0" bIns="0" rIns="0">
            <a:spAutoFit/>
          </a:bodyPr>
          <a:lstStyle/>
          <a:p>
            <a:pPr algn="just">
              <a:lnSpc>
                <a:spcPts val="6299"/>
              </a:lnSpc>
            </a:pPr>
            <a:r>
              <a:rPr lang="en-US" sz="4499">
                <a:solidFill>
                  <a:srgbClr val="191919"/>
                </a:solidFill>
                <a:latin typeface="Open Sauce Bold"/>
              </a:rPr>
              <a:t>Các bước vẽ chân dung khách hàng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8EC"/>
        </a:solidFill>
      </p:bgPr>
    </p:bg>
    <p:spTree>
      <p:nvGrpSpPr>
        <p:cNvPr id="1" name=""/>
        <p:cNvGrpSpPr/>
        <p:nvPr/>
      </p:nvGrpSpPr>
      <p:grpSpPr>
        <a:xfrm>
          <a:off x="0" y="0"/>
          <a:ext cx="0" cy="0"/>
          <a:chOff x="0" y="0"/>
          <a:chExt cx="0" cy="0"/>
        </a:xfrm>
      </p:grpSpPr>
      <p:grpSp>
        <p:nvGrpSpPr>
          <p:cNvPr name="Group 2" id="2"/>
          <p:cNvGrpSpPr/>
          <p:nvPr/>
        </p:nvGrpSpPr>
        <p:grpSpPr>
          <a:xfrm rot="0">
            <a:off x="439562" y="461573"/>
            <a:ext cx="17408877" cy="9363855"/>
            <a:chOff x="0" y="0"/>
            <a:chExt cx="4585054" cy="2466200"/>
          </a:xfrm>
        </p:grpSpPr>
        <p:sp>
          <p:nvSpPr>
            <p:cNvPr name="Freeform 3" id="3"/>
            <p:cNvSpPr/>
            <p:nvPr/>
          </p:nvSpPr>
          <p:spPr>
            <a:xfrm>
              <a:off x="0" y="0"/>
              <a:ext cx="4585054" cy="2466200"/>
            </a:xfrm>
            <a:custGeom>
              <a:avLst/>
              <a:gdLst/>
              <a:ahLst/>
              <a:cxnLst/>
              <a:rect r="r" b="b" t="t" l="l"/>
              <a:pathLst>
                <a:path h="2466200" w="4585054">
                  <a:moveTo>
                    <a:pt x="0" y="0"/>
                  </a:moveTo>
                  <a:lnTo>
                    <a:pt x="4585054" y="0"/>
                  </a:lnTo>
                  <a:lnTo>
                    <a:pt x="4585054" y="2466200"/>
                  </a:lnTo>
                  <a:lnTo>
                    <a:pt x="0" y="2466200"/>
                  </a:lnTo>
                  <a:close/>
                </a:path>
              </a:pathLst>
            </a:custGeom>
            <a:solidFill>
              <a:srgbClr val="FDF8EC"/>
            </a:solidFill>
            <a:ln w="19050">
              <a:solidFill>
                <a:srgbClr val="000000"/>
              </a:solidFill>
            </a:ln>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3249"/>
                </a:lnSpc>
              </a:pPr>
            </a:p>
          </p:txBody>
        </p:sp>
      </p:grpSp>
      <p:grpSp>
        <p:nvGrpSpPr>
          <p:cNvPr name="Group 5" id="5"/>
          <p:cNvGrpSpPr/>
          <p:nvPr/>
        </p:nvGrpSpPr>
        <p:grpSpPr>
          <a:xfrm rot="0">
            <a:off x="7932420" y="2490872"/>
            <a:ext cx="9147899" cy="5854446"/>
            <a:chOff x="0" y="0"/>
            <a:chExt cx="2409323" cy="1541912"/>
          </a:xfrm>
        </p:grpSpPr>
        <p:sp>
          <p:nvSpPr>
            <p:cNvPr name="Freeform 6" id="6"/>
            <p:cNvSpPr/>
            <p:nvPr/>
          </p:nvSpPr>
          <p:spPr>
            <a:xfrm>
              <a:off x="0" y="0"/>
              <a:ext cx="2409323" cy="1541912"/>
            </a:xfrm>
            <a:custGeom>
              <a:avLst/>
              <a:gdLst/>
              <a:ahLst/>
              <a:cxnLst/>
              <a:rect r="r" b="b" t="t" l="l"/>
              <a:pathLst>
                <a:path h="1541912" w="2409323">
                  <a:moveTo>
                    <a:pt x="0" y="0"/>
                  </a:moveTo>
                  <a:lnTo>
                    <a:pt x="2409323" y="0"/>
                  </a:lnTo>
                  <a:lnTo>
                    <a:pt x="2409323" y="1541912"/>
                  </a:lnTo>
                  <a:lnTo>
                    <a:pt x="0" y="1541912"/>
                  </a:lnTo>
                  <a:close/>
                </a:path>
              </a:pathLst>
            </a:custGeom>
            <a:solidFill>
              <a:srgbClr val="FDF8EC"/>
            </a:solidFill>
            <a:ln w="19050">
              <a:solidFill>
                <a:srgbClr val="000000"/>
              </a:solidFill>
            </a:ln>
          </p:spPr>
        </p:sp>
        <p:sp>
          <p:nvSpPr>
            <p:cNvPr name="TextBox 7" id="7"/>
            <p:cNvSpPr txBox="true"/>
            <p:nvPr/>
          </p:nvSpPr>
          <p:spPr>
            <a:xfrm>
              <a:off x="0" y="-76200"/>
              <a:ext cx="812800" cy="889000"/>
            </a:xfrm>
            <a:prstGeom prst="rect">
              <a:avLst/>
            </a:prstGeom>
          </p:spPr>
          <p:txBody>
            <a:bodyPr anchor="ctr" rtlCol="false" tIns="254000" lIns="254000" bIns="254000" rIns="254000"/>
            <a:lstStyle/>
            <a:p>
              <a:pPr>
                <a:lnSpc>
                  <a:spcPts val="4349"/>
                </a:lnSpc>
              </a:pPr>
              <a:r>
                <a:rPr lang="en-US" sz="2999">
                  <a:solidFill>
                    <a:srgbClr val="191919"/>
                  </a:solidFill>
                  <a:latin typeface="Open Sauce Bold Italics"/>
                </a:rPr>
                <a:t>Bước 2: Vẽ chân dung khách hàng mục tiêu dựa trên mô hình 5W2H</a:t>
              </a:r>
            </a:p>
            <a:p>
              <a:pPr>
                <a:lnSpc>
                  <a:spcPts val="4349"/>
                </a:lnSpc>
              </a:pPr>
            </a:p>
            <a:p>
              <a:pPr>
                <a:lnSpc>
                  <a:spcPts val="4349"/>
                </a:lnSpc>
              </a:pPr>
              <a:r>
                <a:rPr lang="en-US" sz="2999">
                  <a:solidFill>
                    <a:srgbClr val="191919"/>
                  </a:solidFill>
                  <a:latin typeface="Open Sauce"/>
                </a:rPr>
                <a:t>Mô hình 5W2H giúp doanh nghiệp tìm được chính xác đáp án cho câu hỏi chân dung khách hàng là gì. Với mô hình này, các doanh nghiệp sẽ đi trả lời các bộ câu hỏi thuộc 7 nhóm sau: Who, Why, When, Where, What, How và How many/much.</a:t>
              </a:r>
            </a:p>
          </p:txBody>
        </p:sp>
      </p:grpSp>
      <p:pic>
        <p:nvPicPr>
          <p:cNvPr name="Picture 8" id="8"/>
          <p:cNvPicPr>
            <a:picLocks noChangeAspect="true"/>
          </p:cNvPicPr>
          <p:nvPr/>
        </p:nvPicPr>
        <p:blipFill>
          <a:blip r:embed="rId2"/>
          <a:srcRect l="213" t="667" r="2216" b="5757"/>
          <a:stretch>
            <a:fillRect/>
          </a:stretch>
        </p:blipFill>
        <p:spPr>
          <a:xfrm flipH="false" flipV="false" rot="0">
            <a:off x="1211580" y="2490872"/>
            <a:ext cx="6362746" cy="5854446"/>
          </a:xfrm>
          <a:prstGeom prst="rect">
            <a:avLst/>
          </a:prstGeom>
        </p:spPr>
      </p:pic>
      <p:sp>
        <p:nvSpPr>
          <p:cNvPr name="TextBox 9" id="9"/>
          <p:cNvSpPr txBox="true"/>
          <p:nvPr/>
        </p:nvSpPr>
        <p:spPr>
          <a:xfrm rot="0">
            <a:off x="4067130" y="942975"/>
            <a:ext cx="10153739" cy="762001"/>
          </a:xfrm>
          <a:prstGeom prst="rect">
            <a:avLst/>
          </a:prstGeom>
        </p:spPr>
        <p:txBody>
          <a:bodyPr anchor="t" rtlCol="false" tIns="0" lIns="0" bIns="0" rIns="0">
            <a:spAutoFit/>
          </a:bodyPr>
          <a:lstStyle/>
          <a:p>
            <a:pPr algn="just">
              <a:lnSpc>
                <a:spcPts val="6299"/>
              </a:lnSpc>
            </a:pPr>
            <a:r>
              <a:rPr lang="en-US" sz="4499">
                <a:solidFill>
                  <a:srgbClr val="191919"/>
                </a:solidFill>
                <a:latin typeface="Open Sauce Bold"/>
              </a:rPr>
              <a:t>Các bước vẽ chân dung khách hàng </a:t>
            </a:r>
          </a:p>
        </p:txBody>
      </p:sp>
    </p:spTree>
  </p:cSld>
  <p:clrMapOvr>
    <a:masterClrMapping/>
  </p:clrMapOvr>
  <p:transition>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8EC"/>
        </a:solidFill>
      </p:bgPr>
    </p:bg>
    <p:spTree>
      <p:nvGrpSpPr>
        <p:cNvPr id="1" name=""/>
        <p:cNvGrpSpPr/>
        <p:nvPr/>
      </p:nvGrpSpPr>
      <p:grpSpPr>
        <a:xfrm>
          <a:off x="0" y="0"/>
          <a:ext cx="0" cy="0"/>
          <a:chOff x="0" y="0"/>
          <a:chExt cx="0" cy="0"/>
        </a:xfrm>
      </p:grpSpPr>
      <p:grpSp>
        <p:nvGrpSpPr>
          <p:cNvPr name="Group 2" id="2"/>
          <p:cNvGrpSpPr/>
          <p:nvPr/>
        </p:nvGrpSpPr>
        <p:grpSpPr>
          <a:xfrm rot="0">
            <a:off x="439562" y="461573"/>
            <a:ext cx="17408877" cy="9363855"/>
            <a:chOff x="0" y="0"/>
            <a:chExt cx="4585054" cy="2466200"/>
          </a:xfrm>
        </p:grpSpPr>
        <p:sp>
          <p:nvSpPr>
            <p:cNvPr name="Freeform 3" id="3"/>
            <p:cNvSpPr/>
            <p:nvPr/>
          </p:nvSpPr>
          <p:spPr>
            <a:xfrm>
              <a:off x="0" y="0"/>
              <a:ext cx="4585054" cy="2466200"/>
            </a:xfrm>
            <a:custGeom>
              <a:avLst/>
              <a:gdLst/>
              <a:ahLst/>
              <a:cxnLst/>
              <a:rect r="r" b="b" t="t" l="l"/>
              <a:pathLst>
                <a:path h="2466200" w="4585054">
                  <a:moveTo>
                    <a:pt x="0" y="0"/>
                  </a:moveTo>
                  <a:lnTo>
                    <a:pt x="4585054" y="0"/>
                  </a:lnTo>
                  <a:lnTo>
                    <a:pt x="4585054" y="2466200"/>
                  </a:lnTo>
                  <a:lnTo>
                    <a:pt x="0" y="2466200"/>
                  </a:lnTo>
                  <a:close/>
                </a:path>
              </a:pathLst>
            </a:custGeom>
            <a:solidFill>
              <a:srgbClr val="FDF8EC"/>
            </a:solidFill>
            <a:ln w="19050">
              <a:solidFill>
                <a:srgbClr val="000000"/>
              </a:solidFill>
            </a:ln>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3249"/>
                </a:lnSpc>
              </a:pPr>
            </a:p>
          </p:txBody>
        </p:sp>
      </p:grpSp>
      <p:grpSp>
        <p:nvGrpSpPr>
          <p:cNvPr name="Group 5" id="5"/>
          <p:cNvGrpSpPr/>
          <p:nvPr/>
        </p:nvGrpSpPr>
        <p:grpSpPr>
          <a:xfrm rot="0">
            <a:off x="7288441" y="870412"/>
            <a:ext cx="9970859" cy="3739896"/>
            <a:chOff x="0" y="0"/>
            <a:chExt cx="2626070" cy="984993"/>
          </a:xfrm>
        </p:grpSpPr>
        <p:sp>
          <p:nvSpPr>
            <p:cNvPr name="Freeform 6" id="6"/>
            <p:cNvSpPr/>
            <p:nvPr/>
          </p:nvSpPr>
          <p:spPr>
            <a:xfrm>
              <a:off x="0" y="0"/>
              <a:ext cx="2626070" cy="984993"/>
            </a:xfrm>
            <a:custGeom>
              <a:avLst/>
              <a:gdLst/>
              <a:ahLst/>
              <a:cxnLst/>
              <a:rect r="r" b="b" t="t" l="l"/>
              <a:pathLst>
                <a:path h="984993" w="2626070">
                  <a:moveTo>
                    <a:pt x="0" y="0"/>
                  </a:moveTo>
                  <a:lnTo>
                    <a:pt x="2626070" y="0"/>
                  </a:lnTo>
                  <a:lnTo>
                    <a:pt x="2626070" y="984993"/>
                  </a:lnTo>
                  <a:lnTo>
                    <a:pt x="0" y="984993"/>
                  </a:lnTo>
                  <a:close/>
                </a:path>
              </a:pathLst>
            </a:custGeom>
            <a:solidFill>
              <a:srgbClr val="FDF8EC"/>
            </a:solidFill>
            <a:ln w="19050">
              <a:solidFill>
                <a:srgbClr val="000000"/>
              </a:solidFill>
            </a:ln>
          </p:spPr>
        </p:sp>
        <p:sp>
          <p:nvSpPr>
            <p:cNvPr name="TextBox 7" id="7"/>
            <p:cNvSpPr txBox="true"/>
            <p:nvPr/>
          </p:nvSpPr>
          <p:spPr>
            <a:xfrm>
              <a:off x="0" y="-76200"/>
              <a:ext cx="812800" cy="889000"/>
            </a:xfrm>
            <a:prstGeom prst="rect">
              <a:avLst/>
            </a:prstGeom>
          </p:spPr>
          <p:txBody>
            <a:bodyPr anchor="ctr" rtlCol="false" tIns="254000" lIns="254000" bIns="254000" rIns="254000"/>
            <a:lstStyle/>
            <a:p>
              <a:pPr algn="just">
                <a:lnSpc>
                  <a:spcPts val="4350"/>
                </a:lnSpc>
              </a:pPr>
              <a:r>
                <a:rPr lang="en-US" sz="3000">
                  <a:solidFill>
                    <a:srgbClr val="191919"/>
                  </a:solidFill>
                  <a:latin typeface="Open Sauce Bold"/>
                </a:rPr>
                <a:t>Bước 3: Tóm tắt trực quan </a:t>
              </a:r>
            </a:p>
            <a:p>
              <a:pPr algn="just">
                <a:lnSpc>
                  <a:spcPts val="4350"/>
                </a:lnSpc>
              </a:pPr>
              <a:r>
                <a:rPr lang="en-US" sz="3000">
                  <a:solidFill>
                    <a:srgbClr val="191919"/>
                  </a:solidFill>
                  <a:latin typeface="Open Sauce"/>
                </a:rPr>
                <a:t> </a:t>
              </a:r>
              <a:r>
                <a:rPr lang="en-US" sz="3000">
                  <a:solidFill>
                    <a:srgbClr val="191919"/>
                  </a:solidFill>
                  <a:latin typeface="Open Sauce"/>
                </a:rPr>
                <a:t>Sau khi trả lời hết các câu hỏi mô hình 5W – 2H, doanh nghiệp sẽ đưa ra những thông tin cần thiết và quan trọng nhất để khám phá chân dung khách hàng, từ đó dễ dàng ghi nhớ đặc điểm chân dung khách hàng và có những chiến lược phù hợp.</a:t>
              </a:r>
            </a:p>
          </p:txBody>
        </p:sp>
      </p:grpSp>
      <p:grpSp>
        <p:nvGrpSpPr>
          <p:cNvPr name="Group 8" id="8"/>
          <p:cNvGrpSpPr/>
          <p:nvPr/>
        </p:nvGrpSpPr>
        <p:grpSpPr>
          <a:xfrm rot="0">
            <a:off x="775147" y="4932807"/>
            <a:ext cx="9970859" cy="4292346"/>
            <a:chOff x="0" y="0"/>
            <a:chExt cx="2626070" cy="1130494"/>
          </a:xfrm>
        </p:grpSpPr>
        <p:sp>
          <p:nvSpPr>
            <p:cNvPr name="Freeform 9" id="9"/>
            <p:cNvSpPr/>
            <p:nvPr/>
          </p:nvSpPr>
          <p:spPr>
            <a:xfrm>
              <a:off x="0" y="0"/>
              <a:ext cx="2626070" cy="1130494"/>
            </a:xfrm>
            <a:custGeom>
              <a:avLst/>
              <a:gdLst/>
              <a:ahLst/>
              <a:cxnLst/>
              <a:rect r="r" b="b" t="t" l="l"/>
              <a:pathLst>
                <a:path h="1130494" w="2626070">
                  <a:moveTo>
                    <a:pt x="0" y="0"/>
                  </a:moveTo>
                  <a:lnTo>
                    <a:pt x="2626070" y="0"/>
                  </a:lnTo>
                  <a:lnTo>
                    <a:pt x="2626070" y="1130494"/>
                  </a:lnTo>
                  <a:lnTo>
                    <a:pt x="0" y="1130494"/>
                  </a:lnTo>
                  <a:close/>
                </a:path>
              </a:pathLst>
            </a:custGeom>
            <a:solidFill>
              <a:srgbClr val="FDF8EC"/>
            </a:solidFill>
            <a:ln w="19050">
              <a:solidFill>
                <a:srgbClr val="000000"/>
              </a:solidFill>
            </a:ln>
          </p:spPr>
        </p:sp>
        <p:sp>
          <p:nvSpPr>
            <p:cNvPr name="TextBox 10" id="10"/>
            <p:cNvSpPr txBox="true"/>
            <p:nvPr/>
          </p:nvSpPr>
          <p:spPr>
            <a:xfrm>
              <a:off x="0" y="-76200"/>
              <a:ext cx="812800" cy="889000"/>
            </a:xfrm>
            <a:prstGeom prst="rect">
              <a:avLst/>
            </a:prstGeom>
          </p:spPr>
          <p:txBody>
            <a:bodyPr anchor="ctr" rtlCol="false" tIns="254000" lIns="254000" bIns="254000" rIns="254000"/>
            <a:lstStyle/>
            <a:p>
              <a:pPr>
                <a:lnSpc>
                  <a:spcPts val="4350"/>
                </a:lnSpc>
              </a:pPr>
              <a:r>
                <a:rPr lang="en-US" sz="3000">
                  <a:solidFill>
                    <a:srgbClr val="191919"/>
                  </a:solidFill>
                  <a:latin typeface="Open Sauce Bold"/>
                </a:rPr>
                <a:t>Bước 4:Thử nghiệm </a:t>
              </a:r>
            </a:p>
            <a:p>
              <a:pPr>
                <a:lnSpc>
                  <a:spcPts val="4350"/>
                </a:lnSpc>
              </a:pPr>
              <a:r>
                <a:rPr lang="en-US" sz="3000">
                  <a:solidFill>
                    <a:srgbClr val="191919"/>
                  </a:solidFill>
                  <a:latin typeface="Open Sauce"/>
                </a:rPr>
                <a:t> Sau khi đã biết được chân dung khách hàng là gì, doanh nghiệp có thể lên kế hoạch, tiến hành chạy thử các chiến dịch truyền thông và đo lường kết quả để tìm ra được chân dung khách hàng phù hợp nhất và đem lại lợi nhuận cao nhất cho doanh nghiệp.</a:t>
              </a:r>
            </a:p>
          </p:txBody>
        </p:sp>
      </p:grpSp>
      <p:pic>
        <p:nvPicPr>
          <p:cNvPr name="Picture 11" id="11"/>
          <p:cNvPicPr>
            <a:picLocks noChangeAspect="true"/>
          </p:cNvPicPr>
          <p:nvPr/>
        </p:nvPicPr>
        <p:blipFill>
          <a:blip r:embed="rId2"/>
          <a:srcRect l="9219" t="21543" r="12495" b="1961"/>
          <a:stretch>
            <a:fillRect/>
          </a:stretch>
        </p:blipFill>
        <p:spPr>
          <a:xfrm flipH="false" flipV="false" rot="0">
            <a:off x="775147" y="870412"/>
            <a:ext cx="6259741" cy="3739896"/>
          </a:xfrm>
          <a:prstGeom prst="rect">
            <a:avLst/>
          </a:prstGeom>
        </p:spPr>
      </p:pic>
      <p:pic>
        <p:nvPicPr>
          <p:cNvPr name="Picture 12" id="12"/>
          <p:cNvPicPr>
            <a:picLocks noChangeAspect="true"/>
          </p:cNvPicPr>
          <p:nvPr/>
        </p:nvPicPr>
        <p:blipFill>
          <a:blip r:embed="rId3"/>
          <a:srcRect l="1231" t="408" r="1231" b="0"/>
          <a:stretch>
            <a:fillRect/>
          </a:stretch>
        </p:blipFill>
        <p:spPr>
          <a:xfrm flipH="false" flipV="false" rot="0">
            <a:off x="10997466" y="4966052"/>
            <a:ext cx="6261834" cy="4259101"/>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8EC"/>
        </a:solidFill>
      </p:bgPr>
    </p:bg>
    <p:spTree>
      <p:nvGrpSpPr>
        <p:cNvPr id="1" name=""/>
        <p:cNvGrpSpPr/>
        <p:nvPr/>
      </p:nvGrpSpPr>
      <p:grpSpPr>
        <a:xfrm>
          <a:off x="0" y="0"/>
          <a:ext cx="0" cy="0"/>
          <a:chOff x="0" y="0"/>
          <a:chExt cx="0" cy="0"/>
        </a:xfrm>
      </p:grpSpPr>
      <p:grpSp>
        <p:nvGrpSpPr>
          <p:cNvPr name="Group 2" id="2"/>
          <p:cNvGrpSpPr/>
          <p:nvPr/>
        </p:nvGrpSpPr>
        <p:grpSpPr>
          <a:xfrm rot="0">
            <a:off x="439562" y="461573"/>
            <a:ext cx="17408877" cy="9363855"/>
            <a:chOff x="0" y="0"/>
            <a:chExt cx="4585054" cy="2466200"/>
          </a:xfrm>
        </p:grpSpPr>
        <p:sp>
          <p:nvSpPr>
            <p:cNvPr name="Freeform 3" id="3"/>
            <p:cNvSpPr/>
            <p:nvPr/>
          </p:nvSpPr>
          <p:spPr>
            <a:xfrm>
              <a:off x="0" y="0"/>
              <a:ext cx="4585054" cy="2466200"/>
            </a:xfrm>
            <a:custGeom>
              <a:avLst/>
              <a:gdLst/>
              <a:ahLst/>
              <a:cxnLst/>
              <a:rect r="r" b="b" t="t" l="l"/>
              <a:pathLst>
                <a:path h="2466200" w="4585054">
                  <a:moveTo>
                    <a:pt x="0" y="0"/>
                  </a:moveTo>
                  <a:lnTo>
                    <a:pt x="4585054" y="0"/>
                  </a:lnTo>
                  <a:lnTo>
                    <a:pt x="4585054" y="2466200"/>
                  </a:lnTo>
                  <a:lnTo>
                    <a:pt x="0" y="2466200"/>
                  </a:lnTo>
                  <a:close/>
                </a:path>
              </a:pathLst>
            </a:custGeom>
            <a:solidFill>
              <a:srgbClr val="FDF8EC"/>
            </a:solidFill>
            <a:ln w="19050">
              <a:solidFill>
                <a:srgbClr val="000000"/>
              </a:solidFill>
            </a:ln>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3249"/>
                </a:lnSpc>
              </a:pPr>
            </a:p>
          </p:txBody>
        </p:sp>
      </p:grpSp>
      <p:pic>
        <p:nvPicPr>
          <p:cNvPr name="Picture 5" id="5"/>
          <p:cNvPicPr>
            <a:picLocks noChangeAspect="true"/>
          </p:cNvPicPr>
          <p:nvPr/>
        </p:nvPicPr>
        <p:blipFill>
          <a:blip r:embed="rId2"/>
          <a:srcRect l="26121" t="0" r="19619" b="0"/>
          <a:stretch>
            <a:fillRect/>
          </a:stretch>
        </p:blipFill>
        <p:spPr>
          <a:xfrm flipH="false" flipV="false" rot="0">
            <a:off x="1905000" y="2535022"/>
            <a:ext cx="5513819" cy="5419725"/>
          </a:xfrm>
          <a:prstGeom prst="rect">
            <a:avLst/>
          </a:prstGeom>
        </p:spPr>
      </p:pic>
      <p:sp>
        <p:nvSpPr>
          <p:cNvPr name="TextBox 6" id="6"/>
          <p:cNvSpPr txBox="true"/>
          <p:nvPr/>
        </p:nvSpPr>
        <p:spPr>
          <a:xfrm rot="0">
            <a:off x="2247900" y="952500"/>
            <a:ext cx="13792200" cy="762000"/>
          </a:xfrm>
          <a:prstGeom prst="rect">
            <a:avLst/>
          </a:prstGeom>
        </p:spPr>
        <p:txBody>
          <a:bodyPr anchor="t" rtlCol="false" tIns="0" lIns="0" bIns="0" rIns="0">
            <a:spAutoFit/>
          </a:bodyPr>
          <a:lstStyle/>
          <a:p>
            <a:pPr algn="ctr">
              <a:lnSpc>
                <a:spcPts val="6299"/>
              </a:lnSpc>
            </a:pPr>
            <a:r>
              <a:rPr lang="en-US" sz="4500">
                <a:solidFill>
                  <a:srgbClr val="000000"/>
                </a:solidFill>
                <a:latin typeface="Open Sauce Bold"/>
              </a:rPr>
              <a:t>Cách xác định chân dung khách hàng mục tiêu  </a:t>
            </a:r>
          </a:p>
        </p:txBody>
      </p:sp>
      <p:grpSp>
        <p:nvGrpSpPr>
          <p:cNvPr name="Group 7" id="7"/>
          <p:cNvGrpSpPr/>
          <p:nvPr/>
        </p:nvGrpSpPr>
        <p:grpSpPr>
          <a:xfrm rot="0">
            <a:off x="7768501" y="2535022"/>
            <a:ext cx="9147899" cy="5419725"/>
            <a:chOff x="0" y="0"/>
            <a:chExt cx="2409323" cy="1427417"/>
          </a:xfrm>
        </p:grpSpPr>
        <p:sp>
          <p:nvSpPr>
            <p:cNvPr name="Freeform 8" id="8"/>
            <p:cNvSpPr/>
            <p:nvPr/>
          </p:nvSpPr>
          <p:spPr>
            <a:xfrm>
              <a:off x="0" y="0"/>
              <a:ext cx="2409323" cy="1427417"/>
            </a:xfrm>
            <a:custGeom>
              <a:avLst/>
              <a:gdLst/>
              <a:ahLst/>
              <a:cxnLst/>
              <a:rect r="r" b="b" t="t" l="l"/>
              <a:pathLst>
                <a:path h="1427417" w="2409323">
                  <a:moveTo>
                    <a:pt x="0" y="0"/>
                  </a:moveTo>
                  <a:lnTo>
                    <a:pt x="2409323" y="0"/>
                  </a:lnTo>
                  <a:lnTo>
                    <a:pt x="2409323" y="1427417"/>
                  </a:lnTo>
                  <a:lnTo>
                    <a:pt x="0" y="1427417"/>
                  </a:lnTo>
                  <a:close/>
                </a:path>
              </a:pathLst>
            </a:custGeom>
            <a:solidFill>
              <a:srgbClr val="FDF8EC"/>
            </a:solidFill>
            <a:ln w="19050">
              <a:solidFill>
                <a:srgbClr val="000000"/>
              </a:solidFill>
            </a:ln>
          </p:spPr>
        </p:sp>
        <p:sp>
          <p:nvSpPr>
            <p:cNvPr name="TextBox 9" id="9"/>
            <p:cNvSpPr txBox="true"/>
            <p:nvPr/>
          </p:nvSpPr>
          <p:spPr>
            <a:xfrm>
              <a:off x="0" y="-76200"/>
              <a:ext cx="812800" cy="889000"/>
            </a:xfrm>
            <a:prstGeom prst="rect">
              <a:avLst/>
            </a:prstGeom>
          </p:spPr>
          <p:txBody>
            <a:bodyPr anchor="ctr" rtlCol="false" tIns="254000" lIns="254000" bIns="254000" rIns="254000"/>
            <a:lstStyle/>
            <a:p>
              <a:pPr>
                <a:lnSpc>
                  <a:spcPts val="4349"/>
                </a:lnSpc>
              </a:pPr>
            </a:p>
          </p:txBody>
        </p:sp>
      </p:grpSp>
      <p:sp>
        <p:nvSpPr>
          <p:cNvPr name="TextBox 10" id="10"/>
          <p:cNvSpPr txBox="true"/>
          <p:nvPr/>
        </p:nvSpPr>
        <p:spPr>
          <a:xfrm rot="0">
            <a:off x="7920027" y="3371317"/>
            <a:ext cx="8996373" cy="4400550"/>
          </a:xfrm>
          <a:prstGeom prst="rect">
            <a:avLst/>
          </a:prstGeom>
        </p:spPr>
        <p:txBody>
          <a:bodyPr anchor="t" rtlCol="false" tIns="0" lIns="0" bIns="0" rIns="0">
            <a:spAutoFit/>
          </a:bodyPr>
          <a:lstStyle/>
          <a:p>
            <a:pPr>
              <a:lnSpc>
                <a:spcPts val="4350"/>
              </a:lnSpc>
            </a:pPr>
            <a:r>
              <a:rPr lang="en-US" sz="3000">
                <a:solidFill>
                  <a:srgbClr val="000000"/>
                </a:solidFill>
                <a:latin typeface="Open Sauce Bold Italics"/>
              </a:rPr>
              <a:t>  </a:t>
            </a:r>
            <a:r>
              <a:rPr lang="en-US" sz="3000">
                <a:solidFill>
                  <a:srgbClr val="000000"/>
                </a:solidFill>
                <a:latin typeface="Open Sauce"/>
              </a:rPr>
              <a:t>Việc này sẽ giúp nhà quảng cáo phân tích được xu hướng chuyển dịch theo độ tuổi, nhu cầu tiêu dùng của và khả năng chi tiêu của Target Audience. Nhân khẩu học bao gồm:</a:t>
            </a:r>
          </a:p>
          <a:p>
            <a:pPr marL="647700" indent="-323850" lvl="1">
              <a:lnSpc>
                <a:spcPts val="4350"/>
              </a:lnSpc>
              <a:buFont typeface="Arial"/>
              <a:buChar char="•"/>
            </a:pPr>
            <a:r>
              <a:rPr lang="en-US" sz="3000">
                <a:solidFill>
                  <a:srgbClr val="000000"/>
                </a:solidFill>
                <a:latin typeface="Open Sauce"/>
              </a:rPr>
              <a:t>Giới tính </a:t>
            </a:r>
          </a:p>
          <a:p>
            <a:pPr marL="647700" indent="-323850" lvl="1">
              <a:lnSpc>
                <a:spcPts val="4350"/>
              </a:lnSpc>
              <a:buFont typeface="Arial"/>
              <a:buChar char="•"/>
            </a:pPr>
            <a:r>
              <a:rPr lang="en-US" sz="3000">
                <a:solidFill>
                  <a:srgbClr val="000000"/>
                </a:solidFill>
                <a:latin typeface="Open Sauce"/>
              </a:rPr>
              <a:t>Độ tuổi</a:t>
            </a:r>
          </a:p>
          <a:p>
            <a:pPr marL="647700" indent="-323850" lvl="1">
              <a:lnSpc>
                <a:spcPts val="4350"/>
              </a:lnSpc>
              <a:buFont typeface="Arial"/>
              <a:buChar char="•"/>
            </a:pPr>
            <a:r>
              <a:rPr lang="en-US" sz="3000">
                <a:solidFill>
                  <a:srgbClr val="000000"/>
                </a:solidFill>
                <a:latin typeface="Open Sauce"/>
              </a:rPr>
              <a:t>Nền tảng văn hóa</a:t>
            </a:r>
          </a:p>
          <a:p>
            <a:pPr algn="l" marL="647700" indent="-323850" lvl="1">
              <a:lnSpc>
                <a:spcPts val="4350"/>
              </a:lnSpc>
              <a:buFont typeface="Arial"/>
              <a:buChar char="•"/>
            </a:pPr>
            <a:r>
              <a:rPr lang="en-US" sz="3000">
                <a:solidFill>
                  <a:srgbClr val="000000"/>
                </a:solidFill>
                <a:latin typeface="Open Sauce"/>
              </a:rPr>
              <a:t>Tình trạng gia đình</a:t>
            </a:r>
          </a:p>
        </p:txBody>
      </p:sp>
      <p:sp>
        <p:nvSpPr>
          <p:cNvPr name="TextBox 11" id="11"/>
          <p:cNvSpPr txBox="true"/>
          <p:nvPr/>
        </p:nvSpPr>
        <p:spPr>
          <a:xfrm rot="0">
            <a:off x="7920027" y="2449297"/>
            <a:ext cx="6724293" cy="688974"/>
          </a:xfrm>
          <a:prstGeom prst="rect">
            <a:avLst/>
          </a:prstGeom>
        </p:spPr>
        <p:txBody>
          <a:bodyPr anchor="t" rtlCol="false" tIns="0" lIns="0" bIns="0" rIns="0">
            <a:spAutoFit/>
          </a:bodyPr>
          <a:lstStyle/>
          <a:p>
            <a:pPr algn="ctr">
              <a:lnSpc>
                <a:spcPts val="5600"/>
              </a:lnSpc>
            </a:pPr>
            <a:r>
              <a:rPr lang="en-US" sz="4000">
                <a:solidFill>
                  <a:srgbClr val="000000"/>
                </a:solidFill>
                <a:latin typeface="Open Sauce Bold Italics"/>
              </a:rPr>
              <a:t>1. Dựa trên Nhân Khẩu học</a:t>
            </a:r>
          </a:p>
        </p:txBody>
      </p:sp>
    </p:spTree>
  </p:cSld>
  <p:clrMapOvr>
    <a:masterClrMapping/>
  </p:clrMapOvr>
  <p:transition>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8EC"/>
        </a:solidFill>
      </p:bgPr>
    </p:bg>
    <p:spTree>
      <p:nvGrpSpPr>
        <p:cNvPr id="1" name=""/>
        <p:cNvGrpSpPr/>
        <p:nvPr/>
      </p:nvGrpSpPr>
      <p:grpSpPr>
        <a:xfrm>
          <a:off x="0" y="0"/>
          <a:ext cx="0" cy="0"/>
          <a:chOff x="0" y="0"/>
          <a:chExt cx="0" cy="0"/>
        </a:xfrm>
      </p:grpSpPr>
      <p:grpSp>
        <p:nvGrpSpPr>
          <p:cNvPr name="Group 2" id="2"/>
          <p:cNvGrpSpPr/>
          <p:nvPr/>
        </p:nvGrpSpPr>
        <p:grpSpPr>
          <a:xfrm rot="0">
            <a:off x="439562" y="461573"/>
            <a:ext cx="17408877" cy="9363855"/>
            <a:chOff x="0" y="0"/>
            <a:chExt cx="4585054" cy="2466200"/>
          </a:xfrm>
        </p:grpSpPr>
        <p:sp>
          <p:nvSpPr>
            <p:cNvPr name="Freeform 3" id="3"/>
            <p:cNvSpPr/>
            <p:nvPr/>
          </p:nvSpPr>
          <p:spPr>
            <a:xfrm>
              <a:off x="0" y="0"/>
              <a:ext cx="4585054" cy="2466200"/>
            </a:xfrm>
            <a:custGeom>
              <a:avLst/>
              <a:gdLst/>
              <a:ahLst/>
              <a:cxnLst/>
              <a:rect r="r" b="b" t="t" l="l"/>
              <a:pathLst>
                <a:path h="2466200" w="4585054">
                  <a:moveTo>
                    <a:pt x="0" y="0"/>
                  </a:moveTo>
                  <a:lnTo>
                    <a:pt x="4585054" y="0"/>
                  </a:lnTo>
                  <a:lnTo>
                    <a:pt x="4585054" y="2466200"/>
                  </a:lnTo>
                  <a:lnTo>
                    <a:pt x="0" y="2466200"/>
                  </a:lnTo>
                  <a:close/>
                </a:path>
              </a:pathLst>
            </a:custGeom>
            <a:solidFill>
              <a:srgbClr val="FDF8EC"/>
            </a:solidFill>
            <a:ln w="19050">
              <a:solidFill>
                <a:srgbClr val="000000"/>
              </a:solidFill>
            </a:ln>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3249"/>
                </a:lnSpc>
              </a:pPr>
            </a:p>
          </p:txBody>
        </p:sp>
      </p:grpSp>
      <p:pic>
        <p:nvPicPr>
          <p:cNvPr name="Picture 5" id="5"/>
          <p:cNvPicPr>
            <a:picLocks noChangeAspect="true"/>
          </p:cNvPicPr>
          <p:nvPr/>
        </p:nvPicPr>
        <p:blipFill>
          <a:blip r:embed="rId2"/>
          <a:srcRect l="20646" t="0" r="21486" b="0"/>
          <a:stretch>
            <a:fillRect/>
          </a:stretch>
        </p:blipFill>
        <p:spPr>
          <a:xfrm flipH="false" flipV="false" rot="0">
            <a:off x="12423288" y="1807577"/>
            <a:ext cx="5002802" cy="5774323"/>
          </a:xfrm>
          <a:prstGeom prst="rect">
            <a:avLst/>
          </a:prstGeom>
        </p:spPr>
      </p:pic>
      <p:grpSp>
        <p:nvGrpSpPr>
          <p:cNvPr name="Group 6" id="6"/>
          <p:cNvGrpSpPr/>
          <p:nvPr/>
        </p:nvGrpSpPr>
        <p:grpSpPr>
          <a:xfrm rot="0">
            <a:off x="886482" y="1807577"/>
            <a:ext cx="11335810" cy="5774323"/>
            <a:chOff x="0" y="0"/>
            <a:chExt cx="2985563" cy="1520809"/>
          </a:xfrm>
        </p:grpSpPr>
        <p:sp>
          <p:nvSpPr>
            <p:cNvPr name="Freeform 7" id="7"/>
            <p:cNvSpPr/>
            <p:nvPr/>
          </p:nvSpPr>
          <p:spPr>
            <a:xfrm>
              <a:off x="0" y="0"/>
              <a:ext cx="2985563" cy="1520809"/>
            </a:xfrm>
            <a:custGeom>
              <a:avLst/>
              <a:gdLst/>
              <a:ahLst/>
              <a:cxnLst/>
              <a:rect r="r" b="b" t="t" l="l"/>
              <a:pathLst>
                <a:path h="1520809" w="2985563">
                  <a:moveTo>
                    <a:pt x="0" y="0"/>
                  </a:moveTo>
                  <a:lnTo>
                    <a:pt x="2985563" y="0"/>
                  </a:lnTo>
                  <a:lnTo>
                    <a:pt x="2985563" y="1520809"/>
                  </a:lnTo>
                  <a:lnTo>
                    <a:pt x="0" y="1520809"/>
                  </a:lnTo>
                  <a:close/>
                </a:path>
              </a:pathLst>
            </a:custGeom>
            <a:solidFill>
              <a:srgbClr val="FDF8EC"/>
            </a:solidFill>
            <a:ln w="19050">
              <a:solidFill>
                <a:srgbClr val="000000"/>
              </a:solidFill>
            </a:ln>
          </p:spPr>
        </p:sp>
        <p:sp>
          <p:nvSpPr>
            <p:cNvPr name="TextBox 8" id="8"/>
            <p:cNvSpPr txBox="true"/>
            <p:nvPr/>
          </p:nvSpPr>
          <p:spPr>
            <a:xfrm>
              <a:off x="0" y="-76200"/>
              <a:ext cx="812800" cy="889000"/>
            </a:xfrm>
            <a:prstGeom prst="rect">
              <a:avLst/>
            </a:prstGeom>
          </p:spPr>
          <p:txBody>
            <a:bodyPr anchor="ctr" rtlCol="false" tIns="254000" lIns="254000" bIns="254000" rIns="254000"/>
            <a:lstStyle/>
            <a:p>
              <a:pPr>
                <a:lnSpc>
                  <a:spcPts val="4349"/>
                </a:lnSpc>
              </a:pPr>
            </a:p>
          </p:txBody>
        </p:sp>
      </p:grpSp>
      <p:sp>
        <p:nvSpPr>
          <p:cNvPr name="TextBox 9" id="9"/>
          <p:cNvSpPr txBox="true"/>
          <p:nvPr/>
        </p:nvSpPr>
        <p:spPr>
          <a:xfrm rot="0">
            <a:off x="1028700" y="2628900"/>
            <a:ext cx="11193592" cy="4953000"/>
          </a:xfrm>
          <a:prstGeom prst="rect">
            <a:avLst/>
          </a:prstGeom>
        </p:spPr>
        <p:txBody>
          <a:bodyPr anchor="t" rtlCol="false" tIns="0" lIns="0" bIns="0" rIns="0">
            <a:spAutoFit/>
          </a:bodyPr>
          <a:lstStyle/>
          <a:p>
            <a:pPr>
              <a:lnSpc>
                <a:spcPts val="4350"/>
              </a:lnSpc>
            </a:pPr>
            <a:r>
              <a:rPr lang="en-US" sz="3000">
                <a:solidFill>
                  <a:srgbClr val="000000"/>
                </a:solidFill>
                <a:latin typeface="Open Sauce Italics"/>
              </a:rPr>
              <a:t>    Nỗi đau</a:t>
            </a:r>
            <a:r>
              <a:rPr lang="en-US" sz="3000">
                <a:solidFill>
                  <a:srgbClr val="000000"/>
                </a:solidFill>
                <a:latin typeface="Open Sauce"/>
              </a:rPr>
              <a:t> có thể có ở bất cứ ai dù là người yêu đời nhất. Nó cũng có thể là những khó khăn đang hiện hữu hoặc những vấn đề nhức nhối đang thường trực với 1 bộ phận đối tượng xác định.  </a:t>
            </a:r>
          </a:p>
          <a:p>
            <a:pPr>
              <a:lnSpc>
                <a:spcPts val="4350"/>
              </a:lnSpc>
            </a:pPr>
            <a:r>
              <a:rPr lang="en-US" sz="3000">
                <a:solidFill>
                  <a:srgbClr val="000000"/>
                </a:solidFill>
                <a:latin typeface="Open Sauce"/>
              </a:rPr>
              <a:t> </a:t>
            </a:r>
            <a:r>
              <a:rPr lang="en-US" sz="3000">
                <a:solidFill>
                  <a:srgbClr val="000000"/>
                </a:solidFill>
                <a:latin typeface="Open Sauce Bold Italics"/>
              </a:rPr>
              <a:t>Ví dụ về trường hợp của Canva:</a:t>
            </a:r>
          </a:p>
          <a:p>
            <a:pPr algn="l">
              <a:lnSpc>
                <a:spcPts val="4350"/>
              </a:lnSpc>
            </a:pPr>
            <a:r>
              <a:rPr lang="en-US" sz="3000">
                <a:solidFill>
                  <a:srgbClr val="000000"/>
                </a:solidFill>
                <a:latin typeface="Open Sauce"/>
              </a:rPr>
              <a:t>    </a:t>
            </a:r>
            <a:r>
              <a:rPr lang="en-US" sz="3000">
                <a:solidFill>
                  <a:srgbClr val="000000"/>
                </a:solidFill>
                <a:latin typeface="Open Sauce"/>
              </a:rPr>
              <a:t>Khi dịch Covid-19 diễn ra, mọi người dần sử dụng Zoom nhiều hơn trong giao tiếp và học tập, Canva đã cập nhật mục thiết kế background cho Zoom giúp thỏa mãn cũng như gây thích thú cho người dùng ở thời điểm đó.</a:t>
            </a:r>
          </a:p>
        </p:txBody>
      </p:sp>
      <p:sp>
        <p:nvSpPr>
          <p:cNvPr name="TextBox 10" id="10"/>
          <p:cNvSpPr txBox="true"/>
          <p:nvPr/>
        </p:nvSpPr>
        <p:spPr>
          <a:xfrm rot="0">
            <a:off x="1028700" y="1731377"/>
            <a:ext cx="11840514" cy="679451"/>
          </a:xfrm>
          <a:prstGeom prst="rect">
            <a:avLst/>
          </a:prstGeom>
        </p:spPr>
        <p:txBody>
          <a:bodyPr anchor="t" rtlCol="false" tIns="0" lIns="0" bIns="0" rIns="0">
            <a:spAutoFit/>
          </a:bodyPr>
          <a:lstStyle/>
          <a:p>
            <a:pPr algn="l">
              <a:lnSpc>
                <a:spcPts val="5599"/>
              </a:lnSpc>
            </a:pPr>
            <a:r>
              <a:rPr lang="en-US" sz="3999">
                <a:solidFill>
                  <a:srgbClr val="000000"/>
                </a:solidFill>
                <a:latin typeface="Noto Sans Bold Italics"/>
              </a:rPr>
              <a:t>2. Dựa trên nỗi đau (Painful)</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DAFbip3UYJw</dc:identifier>
  <dcterms:modified xsi:type="dcterms:W3CDTF">2011-08-01T06:04:30Z</dcterms:modified>
  <cp:revision>1</cp:revision>
  <dc:title>RAD TEAM</dc:title>
</cp:coreProperties>
</file>